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2506" r:id="rId2"/>
    <p:sldId id="2508" r:id="rId3"/>
    <p:sldId id="2540" r:id="rId4"/>
    <p:sldId id="1386" r:id="rId5"/>
    <p:sldId id="2541" r:id="rId6"/>
    <p:sldId id="1136" r:id="rId7"/>
    <p:sldId id="2516" r:id="rId8"/>
    <p:sldId id="1523" r:id="rId9"/>
    <p:sldId id="2523" r:id="rId10"/>
    <p:sldId id="2524" r:id="rId11"/>
    <p:sldId id="2525" r:id="rId12"/>
    <p:sldId id="2526" r:id="rId13"/>
    <p:sldId id="2527" r:id="rId14"/>
    <p:sldId id="2528" r:id="rId15"/>
    <p:sldId id="2519" r:id="rId16"/>
    <p:sldId id="2534" r:id="rId17"/>
    <p:sldId id="2535" r:id="rId18"/>
    <p:sldId id="2536" r:id="rId19"/>
    <p:sldId id="2537" r:id="rId20"/>
    <p:sldId id="2520" r:id="rId21"/>
    <p:sldId id="2188" r:id="rId22"/>
    <p:sldId id="2538" r:id="rId23"/>
    <p:sldId id="2539" r:id="rId24"/>
    <p:sldId id="2521" r:id="rId25"/>
    <p:sldId id="1250" r:id="rId26"/>
    <p:sldId id="2444" r:id="rId27"/>
    <p:sldId id="2542" r:id="rId28"/>
    <p:sldId id="2546" r:id="rId29"/>
    <p:sldId id="2551" r:id="rId30"/>
    <p:sldId id="2552" r:id="rId31"/>
    <p:sldId id="2555" r:id="rId32"/>
    <p:sldId id="2556" r:id="rId33"/>
    <p:sldId id="2557" r:id="rId34"/>
    <p:sldId id="2547" r:id="rId35"/>
    <p:sldId id="2563" r:id="rId36"/>
    <p:sldId id="2564" r:id="rId37"/>
    <p:sldId id="2565" r:id="rId38"/>
    <p:sldId id="2548" r:id="rId39"/>
    <p:sldId id="2566" r:id="rId40"/>
    <p:sldId id="2567" r:id="rId41"/>
    <p:sldId id="2549" r:id="rId42"/>
    <p:sldId id="2570" r:id="rId43"/>
    <p:sldId id="2571" r:id="rId44"/>
    <p:sldId id="2572" r:id="rId45"/>
    <p:sldId id="2573" r:id="rId46"/>
    <p:sldId id="2574" r:id="rId47"/>
    <p:sldId id="2089" r:id="rId48"/>
    <p:sldId id="2575" r:id="rId49"/>
    <p:sldId id="2578" r:id="rId50"/>
    <p:sldId id="2580" r:id="rId51"/>
    <p:sldId id="2581" r:id="rId52"/>
    <p:sldId id="2518" r:id="rId5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5" userDrawn="1">
          <p15:clr>
            <a:srgbClr val="A4A3A4"/>
          </p15:clr>
        </p15:guide>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4472C4"/>
    <a:srgbClr val="FFFFFF"/>
    <a:srgbClr val="C7D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1" autoAdjust="0"/>
    <p:restoredTop sz="96314" autoAdjust="0"/>
  </p:normalViewPr>
  <p:slideViewPr>
    <p:cSldViewPr snapToGrid="0" showGuides="1">
      <p:cViewPr varScale="1">
        <p:scale>
          <a:sx n="112" d="100"/>
          <a:sy n="112" d="100"/>
        </p:scale>
        <p:origin x="444" y="84"/>
      </p:cViewPr>
      <p:guideLst>
        <p:guide orient="horz" pos="2235"/>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71917-B337-4335-AEF3-7EECED3CFA3F}" type="datetimeFigureOut">
              <a:rPr lang="zh-CN" altLang="en-US" smtClean="0"/>
              <a:t>2025/7/3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BB9C8-14E8-4727-93A3-876F3F25BCCD}" type="slidenum">
              <a:rPr lang="zh-CN" altLang="en-US" smtClean="0"/>
              <a:t>‹#›</a:t>
            </a:fld>
            <a:endParaRPr lang="zh-CN" altLang="en-US"/>
          </a:p>
        </p:txBody>
      </p:sp>
    </p:spTree>
    <p:extLst>
      <p:ext uri="{BB962C8B-B14F-4D97-AF65-F5344CB8AC3E}">
        <p14:creationId xmlns:p14="http://schemas.microsoft.com/office/powerpoint/2010/main" val="3909409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BB0A81B8-E2F7-6243-8BE5-A91BC155FFDD}" type="slidenum">
              <a:rPr/>
              <a:t>1</a:t>
            </a:fld>
            <a:endParaRPr kumimoji="1" lang="zh-CN" altLang="en-US"/>
          </a:p>
        </p:txBody>
      </p:sp>
    </p:spTree>
    <p:extLst>
      <p:ext uri="{BB962C8B-B14F-4D97-AF65-F5344CB8AC3E}">
        <p14:creationId xmlns:p14="http://schemas.microsoft.com/office/powerpoint/2010/main" val="772917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10</a:t>
            </a:fld>
            <a:endParaRPr kumimoji="1" lang="zh-CN" altLang="en-US"/>
          </a:p>
        </p:txBody>
      </p:sp>
    </p:spTree>
    <p:extLst>
      <p:ext uri="{BB962C8B-B14F-4D97-AF65-F5344CB8AC3E}">
        <p14:creationId xmlns:p14="http://schemas.microsoft.com/office/powerpoint/2010/main" val="63734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11</a:t>
            </a:fld>
            <a:endParaRPr kumimoji="1" lang="zh-CN" altLang="en-US"/>
          </a:p>
        </p:txBody>
      </p:sp>
    </p:spTree>
    <p:extLst>
      <p:ext uri="{BB962C8B-B14F-4D97-AF65-F5344CB8AC3E}">
        <p14:creationId xmlns:p14="http://schemas.microsoft.com/office/powerpoint/2010/main" val="87784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12</a:t>
            </a:fld>
            <a:endParaRPr kumimoji="1" lang="zh-CN" altLang="en-US"/>
          </a:p>
        </p:txBody>
      </p:sp>
    </p:spTree>
    <p:extLst>
      <p:ext uri="{BB962C8B-B14F-4D97-AF65-F5344CB8AC3E}">
        <p14:creationId xmlns:p14="http://schemas.microsoft.com/office/powerpoint/2010/main" val="2454805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13</a:t>
            </a:fld>
            <a:endParaRPr kumimoji="1" lang="zh-CN" altLang="en-US"/>
          </a:p>
        </p:txBody>
      </p:sp>
    </p:spTree>
    <p:extLst>
      <p:ext uri="{BB962C8B-B14F-4D97-AF65-F5344CB8AC3E}">
        <p14:creationId xmlns:p14="http://schemas.microsoft.com/office/powerpoint/2010/main" val="3824133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14</a:t>
            </a:fld>
            <a:endParaRPr kumimoji="1" lang="zh-CN" altLang="en-US"/>
          </a:p>
        </p:txBody>
      </p:sp>
    </p:spTree>
    <p:extLst>
      <p:ext uri="{BB962C8B-B14F-4D97-AF65-F5344CB8AC3E}">
        <p14:creationId xmlns:p14="http://schemas.microsoft.com/office/powerpoint/2010/main" val="1818111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15</a:t>
            </a:fld>
            <a:endParaRPr kumimoji="1" lang="zh-CN" altLang="en-US"/>
          </a:p>
        </p:txBody>
      </p:sp>
    </p:spTree>
    <p:extLst>
      <p:ext uri="{BB962C8B-B14F-4D97-AF65-F5344CB8AC3E}">
        <p14:creationId xmlns:p14="http://schemas.microsoft.com/office/powerpoint/2010/main" val="3799423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16</a:t>
            </a:fld>
            <a:endParaRPr kumimoji="1" lang="zh-CN" altLang="en-US"/>
          </a:p>
        </p:txBody>
      </p:sp>
    </p:spTree>
    <p:extLst>
      <p:ext uri="{BB962C8B-B14F-4D97-AF65-F5344CB8AC3E}">
        <p14:creationId xmlns:p14="http://schemas.microsoft.com/office/powerpoint/2010/main" val="4099630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17</a:t>
            </a:fld>
            <a:endParaRPr kumimoji="1" lang="zh-CN" altLang="en-US"/>
          </a:p>
        </p:txBody>
      </p:sp>
    </p:spTree>
    <p:extLst>
      <p:ext uri="{BB962C8B-B14F-4D97-AF65-F5344CB8AC3E}">
        <p14:creationId xmlns:p14="http://schemas.microsoft.com/office/powerpoint/2010/main" val="3478547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18</a:t>
            </a:fld>
            <a:endParaRPr kumimoji="1" lang="zh-CN" altLang="en-US"/>
          </a:p>
        </p:txBody>
      </p:sp>
    </p:spTree>
    <p:extLst>
      <p:ext uri="{BB962C8B-B14F-4D97-AF65-F5344CB8AC3E}">
        <p14:creationId xmlns:p14="http://schemas.microsoft.com/office/powerpoint/2010/main" val="1975730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19</a:t>
            </a:fld>
            <a:endParaRPr kumimoji="1" lang="zh-CN" altLang="en-US"/>
          </a:p>
        </p:txBody>
      </p:sp>
    </p:spTree>
    <p:extLst>
      <p:ext uri="{BB962C8B-B14F-4D97-AF65-F5344CB8AC3E}">
        <p14:creationId xmlns:p14="http://schemas.microsoft.com/office/powerpoint/2010/main" val="292234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2</a:t>
            </a:fld>
            <a:endParaRPr kumimoji="1" lang="zh-CN" altLang="en-US"/>
          </a:p>
        </p:txBody>
      </p:sp>
    </p:spTree>
    <p:extLst>
      <p:ext uri="{BB962C8B-B14F-4D97-AF65-F5344CB8AC3E}">
        <p14:creationId xmlns:p14="http://schemas.microsoft.com/office/powerpoint/2010/main" val="2017966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20</a:t>
            </a:fld>
            <a:endParaRPr kumimoji="1" lang="zh-CN" altLang="en-US"/>
          </a:p>
        </p:txBody>
      </p:sp>
    </p:spTree>
    <p:extLst>
      <p:ext uri="{BB962C8B-B14F-4D97-AF65-F5344CB8AC3E}">
        <p14:creationId xmlns:p14="http://schemas.microsoft.com/office/powerpoint/2010/main" val="1328016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21</a:t>
            </a:fld>
            <a:endParaRPr kumimoji="1" lang="zh-CN" altLang="en-US"/>
          </a:p>
        </p:txBody>
      </p:sp>
    </p:spTree>
    <p:extLst>
      <p:ext uri="{BB962C8B-B14F-4D97-AF65-F5344CB8AC3E}">
        <p14:creationId xmlns:p14="http://schemas.microsoft.com/office/powerpoint/2010/main" val="224441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22</a:t>
            </a:fld>
            <a:endParaRPr kumimoji="1" lang="zh-CN" altLang="en-US"/>
          </a:p>
        </p:txBody>
      </p:sp>
    </p:spTree>
    <p:extLst>
      <p:ext uri="{BB962C8B-B14F-4D97-AF65-F5344CB8AC3E}">
        <p14:creationId xmlns:p14="http://schemas.microsoft.com/office/powerpoint/2010/main" val="1315157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23</a:t>
            </a:fld>
            <a:endParaRPr kumimoji="1" lang="zh-CN" altLang="en-US"/>
          </a:p>
        </p:txBody>
      </p:sp>
    </p:spTree>
    <p:extLst>
      <p:ext uri="{BB962C8B-B14F-4D97-AF65-F5344CB8AC3E}">
        <p14:creationId xmlns:p14="http://schemas.microsoft.com/office/powerpoint/2010/main" val="926057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24</a:t>
            </a:fld>
            <a:endParaRPr kumimoji="1" lang="zh-CN" altLang="en-US"/>
          </a:p>
        </p:txBody>
      </p:sp>
    </p:spTree>
    <p:extLst>
      <p:ext uri="{BB962C8B-B14F-4D97-AF65-F5344CB8AC3E}">
        <p14:creationId xmlns:p14="http://schemas.microsoft.com/office/powerpoint/2010/main" val="690175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25</a:t>
            </a:fld>
            <a:endParaRPr kumimoji="1" lang="zh-CN" altLang="en-US"/>
          </a:p>
        </p:txBody>
      </p:sp>
    </p:spTree>
    <p:extLst>
      <p:ext uri="{BB962C8B-B14F-4D97-AF65-F5344CB8AC3E}">
        <p14:creationId xmlns:p14="http://schemas.microsoft.com/office/powerpoint/2010/main" val="2453067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26</a:t>
            </a:fld>
            <a:endParaRPr kumimoji="1" lang="zh-CN" altLang="en-US"/>
          </a:p>
        </p:txBody>
      </p:sp>
    </p:spTree>
    <p:extLst>
      <p:ext uri="{BB962C8B-B14F-4D97-AF65-F5344CB8AC3E}">
        <p14:creationId xmlns:p14="http://schemas.microsoft.com/office/powerpoint/2010/main" val="2736769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27</a:t>
            </a:fld>
            <a:endParaRPr kumimoji="1" lang="zh-CN" altLang="en-US"/>
          </a:p>
        </p:txBody>
      </p:sp>
    </p:spTree>
    <p:extLst>
      <p:ext uri="{BB962C8B-B14F-4D97-AF65-F5344CB8AC3E}">
        <p14:creationId xmlns:p14="http://schemas.microsoft.com/office/powerpoint/2010/main" val="2207248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28</a:t>
            </a:fld>
            <a:endParaRPr kumimoji="1" lang="zh-CN" altLang="en-US"/>
          </a:p>
        </p:txBody>
      </p:sp>
    </p:spTree>
    <p:extLst>
      <p:ext uri="{BB962C8B-B14F-4D97-AF65-F5344CB8AC3E}">
        <p14:creationId xmlns:p14="http://schemas.microsoft.com/office/powerpoint/2010/main" val="863109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29</a:t>
            </a:fld>
            <a:endParaRPr kumimoji="1" lang="zh-CN" altLang="en-US"/>
          </a:p>
        </p:txBody>
      </p:sp>
    </p:spTree>
    <p:extLst>
      <p:ext uri="{BB962C8B-B14F-4D97-AF65-F5344CB8AC3E}">
        <p14:creationId xmlns:p14="http://schemas.microsoft.com/office/powerpoint/2010/main" val="2456184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3</a:t>
            </a:fld>
            <a:endParaRPr kumimoji="1" lang="zh-CN" altLang="en-US"/>
          </a:p>
        </p:txBody>
      </p:sp>
    </p:spTree>
    <p:extLst>
      <p:ext uri="{BB962C8B-B14F-4D97-AF65-F5344CB8AC3E}">
        <p14:creationId xmlns:p14="http://schemas.microsoft.com/office/powerpoint/2010/main" val="463552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30</a:t>
            </a:fld>
            <a:endParaRPr kumimoji="1" lang="zh-CN" altLang="en-US"/>
          </a:p>
        </p:txBody>
      </p:sp>
    </p:spTree>
    <p:extLst>
      <p:ext uri="{BB962C8B-B14F-4D97-AF65-F5344CB8AC3E}">
        <p14:creationId xmlns:p14="http://schemas.microsoft.com/office/powerpoint/2010/main" val="3306516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31</a:t>
            </a:fld>
            <a:endParaRPr kumimoji="1" lang="zh-CN" altLang="en-US"/>
          </a:p>
        </p:txBody>
      </p:sp>
    </p:spTree>
    <p:extLst>
      <p:ext uri="{BB962C8B-B14F-4D97-AF65-F5344CB8AC3E}">
        <p14:creationId xmlns:p14="http://schemas.microsoft.com/office/powerpoint/2010/main" val="1215982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32</a:t>
            </a:fld>
            <a:endParaRPr kumimoji="1" lang="zh-CN" altLang="en-US"/>
          </a:p>
        </p:txBody>
      </p:sp>
    </p:spTree>
    <p:extLst>
      <p:ext uri="{BB962C8B-B14F-4D97-AF65-F5344CB8AC3E}">
        <p14:creationId xmlns:p14="http://schemas.microsoft.com/office/powerpoint/2010/main" val="3671605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33</a:t>
            </a:fld>
            <a:endParaRPr kumimoji="1" lang="zh-CN" altLang="en-US"/>
          </a:p>
        </p:txBody>
      </p:sp>
    </p:spTree>
    <p:extLst>
      <p:ext uri="{BB962C8B-B14F-4D97-AF65-F5344CB8AC3E}">
        <p14:creationId xmlns:p14="http://schemas.microsoft.com/office/powerpoint/2010/main" val="2166136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34</a:t>
            </a:fld>
            <a:endParaRPr kumimoji="1" lang="zh-CN" altLang="en-US"/>
          </a:p>
        </p:txBody>
      </p:sp>
    </p:spTree>
    <p:extLst>
      <p:ext uri="{BB962C8B-B14F-4D97-AF65-F5344CB8AC3E}">
        <p14:creationId xmlns:p14="http://schemas.microsoft.com/office/powerpoint/2010/main" val="2092322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0A81B8-E2F7-6243-8BE5-A91BC155FFDD}" type="slidenum">
              <a:rPr lang="en-US" altLang="zh-CN" smtClean="0"/>
              <a:t>35</a:t>
            </a:fld>
            <a:endParaRPr kumimoji="1" lang="zh-CN" altLang="en-US"/>
          </a:p>
        </p:txBody>
      </p:sp>
    </p:spTree>
    <p:extLst>
      <p:ext uri="{BB962C8B-B14F-4D97-AF65-F5344CB8AC3E}">
        <p14:creationId xmlns:p14="http://schemas.microsoft.com/office/powerpoint/2010/main" val="2529270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36</a:t>
            </a:fld>
            <a:endParaRPr kumimoji="1" lang="zh-CN" altLang="en-US"/>
          </a:p>
        </p:txBody>
      </p:sp>
    </p:spTree>
    <p:extLst>
      <p:ext uri="{BB962C8B-B14F-4D97-AF65-F5344CB8AC3E}">
        <p14:creationId xmlns:p14="http://schemas.microsoft.com/office/powerpoint/2010/main" val="3821719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37</a:t>
            </a:fld>
            <a:endParaRPr kumimoji="1" lang="zh-CN" altLang="en-US"/>
          </a:p>
        </p:txBody>
      </p:sp>
    </p:spTree>
    <p:extLst>
      <p:ext uri="{BB962C8B-B14F-4D97-AF65-F5344CB8AC3E}">
        <p14:creationId xmlns:p14="http://schemas.microsoft.com/office/powerpoint/2010/main" val="1655552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38</a:t>
            </a:fld>
            <a:endParaRPr kumimoji="1" lang="zh-CN" altLang="en-US"/>
          </a:p>
        </p:txBody>
      </p:sp>
    </p:spTree>
    <p:extLst>
      <p:ext uri="{BB962C8B-B14F-4D97-AF65-F5344CB8AC3E}">
        <p14:creationId xmlns:p14="http://schemas.microsoft.com/office/powerpoint/2010/main" val="677739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39</a:t>
            </a:fld>
            <a:endParaRPr kumimoji="1" lang="zh-CN" altLang="en-US"/>
          </a:p>
        </p:txBody>
      </p:sp>
    </p:spTree>
    <p:extLst>
      <p:ext uri="{BB962C8B-B14F-4D97-AF65-F5344CB8AC3E}">
        <p14:creationId xmlns:p14="http://schemas.microsoft.com/office/powerpoint/2010/main" val="2162250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5"/>
          </p:nvPr>
        </p:nvSpPr>
        <p:spPr/>
        <p:txBody>
          <a:bodyPr/>
          <a:lstStyle/>
          <a:p>
            <a:fld id="{BB0A81B8-E2F7-6243-8BE5-A91BC155FFDD}" type="slidenum">
              <a:rPr lang="en-US" altLang="zh-CN" smtClean="0"/>
              <a:t>4</a:t>
            </a:fld>
            <a:endParaRPr kumimoji="1" lang="zh-CN" altLang="en-US"/>
          </a:p>
        </p:txBody>
      </p:sp>
    </p:spTree>
    <p:extLst>
      <p:ext uri="{BB962C8B-B14F-4D97-AF65-F5344CB8AC3E}">
        <p14:creationId xmlns:p14="http://schemas.microsoft.com/office/powerpoint/2010/main" val="816915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40</a:t>
            </a:fld>
            <a:endParaRPr kumimoji="1" lang="zh-CN" altLang="en-US"/>
          </a:p>
        </p:txBody>
      </p:sp>
    </p:spTree>
    <p:extLst>
      <p:ext uri="{BB962C8B-B14F-4D97-AF65-F5344CB8AC3E}">
        <p14:creationId xmlns:p14="http://schemas.microsoft.com/office/powerpoint/2010/main" val="2919093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41</a:t>
            </a:fld>
            <a:endParaRPr kumimoji="1" lang="zh-CN" altLang="en-US"/>
          </a:p>
        </p:txBody>
      </p:sp>
    </p:spTree>
    <p:extLst>
      <p:ext uri="{BB962C8B-B14F-4D97-AF65-F5344CB8AC3E}">
        <p14:creationId xmlns:p14="http://schemas.microsoft.com/office/powerpoint/2010/main" val="16455377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42</a:t>
            </a:fld>
            <a:endParaRPr kumimoji="1" lang="zh-CN" altLang="en-US"/>
          </a:p>
        </p:txBody>
      </p:sp>
    </p:spTree>
    <p:extLst>
      <p:ext uri="{BB962C8B-B14F-4D97-AF65-F5344CB8AC3E}">
        <p14:creationId xmlns:p14="http://schemas.microsoft.com/office/powerpoint/2010/main" val="3443847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43</a:t>
            </a:fld>
            <a:endParaRPr kumimoji="1" lang="zh-CN" altLang="en-US"/>
          </a:p>
        </p:txBody>
      </p:sp>
    </p:spTree>
    <p:extLst>
      <p:ext uri="{BB962C8B-B14F-4D97-AF65-F5344CB8AC3E}">
        <p14:creationId xmlns:p14="http://schemas.microsoft.com/office/powerpoint/2010/main" val="322740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44</a:t>
            </a:fld>
            <a:endParaRPr kumimoji="1" lang="zh-CN" altLang="en-US"/>
          </a:p>
        </p:txBody>
      </p:sp>
    </p:spTree>
    <p:extLst>
      <p:ext uri="{BB962C8B-B14F-4D97-AF65-F5344CB8AC3E}">
        <p14:creationId xmlns:p14="http://schemas.microsoft.com/office/powerpoint/2010/main" val="42587808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45</a:t>
            </a:fld>
            <a:endParaRPr kumimoji="1" lang="zh-CN" altLang="en-US"/>
          </a:p>
        </p:txBody>
      </p:sp>
    </p:spTree>
    <p:extLst>
      <p:ext uri="{BB962C8B-B14F-4D97-AF65-F5344CB8AC3E}">
        <p14:creationId xmlns:p14="http://schemas.microsoft.com/office/powerpoint/2010/main" val="39933484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46</a:t>
            </a:fld>
            <a:endParaRPr kumimoji="1" lang="zh-CN" altLang="en-US"/>
          </a:p>
        </p:txBody>
      </p:sp>
    </p:spTree>
    <p:extLst>
      <p:ext uri="{BB962C8B-B14F-4D97-AF65-F5344CB8AC3E}">
        <p14:creationId xmlns:p14="http://schemas.microsoft.com/office/powerpoint/2010/main" val="470854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47</a:t>
            </a:fld>
            <a:endParaRPr kumimoji="1" lang="zh-CN" altLang="en-US"/>
          </a:p>
        </p:txBody>
      </p:sp>
    </p:spTree>
    <p:extLst>
      <p:ext uri="{BB962C8B-B14F-4D97-AF65-F5344CB8AC3E}">
        <p14:creationId xmlns:p14="http://schemas.microsoft.com/office/powerpoint/2010/main" val="32107166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48</a:t>
            </a:fld>
            <a:endParaRPr kumimoji="1" lang="zh-CN" altLang="en-US"/>
          </a:p>
        </p:txBody>
      </p:sp>
    </p:spTree>
    <p:extLst>
      <p:ext uri="{BB962C8B-B14F-4D97-AF65-F5344CB8AC3E}">
        <p14:creationId xmlns:p14="http://schemas.microsoft.com/office/powerpoint/2010/main" val="213760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49</a:t>
            </a:fld>
            <a:endParaRPr kumimoji="1" lang="zh-CN" altLang="en-US"/>
          </a:p>
        </p:txBody>
      </p:sp>
    </p:spTree>
    <p:extLst>
      <p:ext uri="{BB962C8B-B14F-4D97-AF65-F5344CB8AC3E}">
        <p14:creationId xmlns:p14="http://schemas.microsoft.com/office/powerpoint/2010/main" val="12912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5"/>
          </p:nvPr>
        </p:nvSpPr>
        <p:spPr/>
        <p:txBody>
          <a:bodyPr/>
          <a:lstStyle/>
          <a:p>
            <a:fld id="{BB0A81B8-E2F7-6243-8BE5-A91BC155FFDD}" type="slidenum">
              <a:rPr lang="en-US" altLang="zh-CN" smtClean="0"/>
              <a:t>5</a:t>
            </a:fld>
            <a:endParaRPr kumimoji="1" lang="zh-CN" altLang="en-US"/>
          </a:p>
        </p:txBody>
      </p:sp>
    </p:spTree>
    <p:extLst>
      <p:ext uri="{BB962C8B-B14F-4D97-AF65-F5344CB8AC3E}">
        <p14:creationId xmlns:p14="http://schemas.microsoft.com/office/powerpoint/2010/main" val="2572720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50</a:t>
            </a:fld>
            <a:endParaRPr kumimoji="1" lang="zh-CN" altLang="en-US"/>
          </a:p>
        </p:txBody>
      </p:sp>
    </p:spTree>
    <p:extLst>
      <p:ext uri="{BB962C8B-B14F-4D97-AF65-F5344CB8AC3E}">
        <p14:creationId xmlns:p14="http://schemas.microsoft.com/office/powerpoint/2010/main" val="17846698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51</a:t>
            </a:fld>
            <a:endParaRPr kumimoji="1" lang="zh-CN" altLang="en-US"/>
          </a:p>
        </p:txBody>
      </p:sp>
    </p:spTree>
    <p:extLst>
      <p:ext uri="{BB962C8B-B14F-4D97-AF65-F5344CB8AC3E}">
        <p14:creationId xmlns:p14="http://schemas.microsoft.com/office/powerpoint/2010/main" val="40413758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BB0A81B8-E2F7-6243-8BE5-A91BC155FFDD}" type="slidenum">
              <a:rPr/>
              <a:t>52</a:t>
            </a:fld>
            <a:endParaRPr kumimoji="1" lang="zh-CN" altLang="en-US"/>
          </a:p>
        </p:txBody>
      </p:sp>
    </p:spTree>
    <p:extLst>
      <p:ext uri="{BB962C8B-B14F-4D97-AF65-F5344CB8AC3E}">
        <p14:creationId xmlns:p14="http://schemas.microsoft.com/office/powerpoint/2010/main" val="69842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6</a:t>
            </a:fld>
            <a:endParaRPr kumimoji="1" lang="zh-CN" altLang="en-US"/>
          </a:p>
        </p:txBody>
      </p:sp>
    </p:spTree>
    <p:extLst>
      <p:ext uri="{BB962C8B-B14F-4D97-AF65-F5344CB8AC3E}">
        <p14:creationId xmlns:p14="http://schemas.microsoft.com/office/powerpoint/2010/main" val="278243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7</a:t>
            </a:fld>
            <a:endParaRPr kumimoji="1" lang="zh-CN" altLang="en-US"/>
          </a:p>
        </p:txBody>
      </p:sp>
    </p:spTree>
    <p:extLst>
      <p:ext uri="{BB962C8B-B14F-4D97-AF65-F5344CB8AC3E}">
        <p14:creationId xmlns:p14="http://schemas.microsoft.com/office/powerpoint/2010/main" val="1309615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8</a:t>
            </a:fld>
            <a:endParaRPr kumimoji="1" lang="zh-CN" altLang="en-US"/>
          </a:p>
        </p:txBody>
      </p:sp>
    </p:spTree>
    <p:extLst>
      <p:ext uri="{BB962C8B-B14F-4D97-AF65-F5344CB8AC3E}">
        <p14:creationId xmlns:p14="http://schemas.microsoft.com/office/powerpoint/2010/main" val="2991803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9</a:t>
            </a:fld>
            <a:endParaRPr kumimoji="1" lang="zh-CN" altLang="en-US"/>
          </a:p>
        </p:txBody>
      </p:sp>
    </p:spTree>
    <p:extLst>
      <p:ext uri="{BB962C8B-B14F-4D97-AF65-F5344CB8AC3E}">
        <p14:creationId xmlns:p14="http://schemas.microsoft.com/office/powerpoint/2010/main" val="39783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4BA96C3-EDA1-4EE1-B967-B3E441F67AF9}" type="datetimeFigureOut">
              <a:rPr lang="zh-CN" altLang="en-US" smtClean="0"/>
              <a:t>2025/7/3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D80B0F-6881-4047-A1BD-5901B0F00B9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4BA96C3-EDA1-4EE1-B967-B3E441F67AF9}" type="datetimeFigureOut">
              <a:rPr lang="zh-CN" altLang="en-US" smtClean="0"/>
              <a:t>2025/7/3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D80B0F-6881-4047-A1BD-5901B0F00B9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4BA96C3-EDA1-4EE1-B967-B3E441F67AF9}" type="datetimeFigureOut">
              <a:rPr lang="zh-CN" altLang="en-US" smtClean="0"/>
              <a:t>2025/7/3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D80B0F-6881-4047-A1BD-5901B0F00B9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4BA96C3-EDA1-4EE1-B967-B3E441F67AF9}" type="datetimeFigureOut">
              <a:rPr lang="zh-CN" altLang="en-US" smtClean="0"/>
              <a:t>2025/7/3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D80B0F-6881-4047-A1BD-5901B0F00B9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4BA96C3-EDA1-4EE1-B967-B3E441F67AF9}" type="datetimeFigureOut">
              <a:rPr lang="zh-CN" altLang="en-US" smtClean="0"/>
              <a:t>2025/7/3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D80B0F-6881-4047-A1BD-5901B0F00B9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4BA96C3-EDA1-4EE1-B967-B3E441F67AF9}" type="datetimeFigureOut">
              <a:rPr lang="zh-CN" altLang="en-US" smtClean="0"/>
              <a:t>2025/7/3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D80B0F-6881-4047-A1BD-5901B0F00B9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4BA96C3-EDA1-4EE1-B967-B3E441F67AF9}" type="datetimeFigureOut">
              <a:rPr lang="zh-CN" altLang="en-US" smtClean="0"/>
              <a:t>2025/7/3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D80B0F-6881-4047-A1BD-5901B0F00B9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p>
            <a:fld id="{D4BA96C3-EDA1-4EE1-B967-B3E441F67AF9}" type="datetimeFigureOut">
              <a:rPr lang="zh-CN" altLang="en-US" smtClean="0"/>
              <a:t>2025/7/3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D80B0F-6881-4047-A1BD-5901B0F00B9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4BA96C3-EDA1-4EE1-B967-B3E441F67AF9}" type="datetimeFigureOut">
              <a:rPr lang="zh-CN" altLang="en-US" smtClean="0"/>
              <a:t>2025/7/3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D80B0F-6881-4047-A1BD-5901B0F00B9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4BA96C3-EDA1-4EE1-B967-B3E441F67AF9}" type="datetimeFigureOut">
              <a:rPr lang="zh-CN" altLang="en-US" smtClean="0"/>
              <a:t>2025/7/3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D80B0F-6881-4047-A1BD-5901B0F00B9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4BA96C3-EDA1-4EE1-B967-B3E441F67AF9}" type="datetimeFigureOut">
              <a:rPr lang="zh-CN" altLang="en-US" smtClean="0"/>
              <a:t>2025/7/3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D80B0F-6881-4047-A1BD-5901B0F00B9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二级</a:t>
            </a:r>
          </a:p>
          <a:p>
            <a:pPr lvl="2"/>
            <a:r>
              <a:rPr lang="zh-CN" altLang="en-US" dirty="0" smtClean="0"/>
              <a:t>三级</a:t>
            </a:r>
          </a:p>
          <a:p>
            <a:pPr lvl="3"/>
            <a:r>
              <a:rPr lang="zh-CN" altLang="en-US" dirty="0" smtClean="0"/>
              <a:t>四级</a:t>
            </a:r>
          </a:p>
          <a:p>
            <a:pPr lvl="4"/>
            <a:r>
              <a:rPr lang="zh-CN" altLang="en-US" dirty="0" smtClean="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A96C3-EDA1-4EE1-B967-B3E441F67AF9}" type="datetimeFigureOut">
              <a:rPr lang="zh-CN" altLang="en-US" smtClean="0"/>
              <a:t>2025/7/3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80B0F-6881-4047-A1BD-5901B0F00B9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宋体" panose="02010600030101010101" pitchFamily="2" charset="-122"/>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3.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4.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6.jpeg"/></Relationships>
</file>

<file path=ppt/slides/_rels/slide4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1.png"/><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3.png"/><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26080" y="-74283"/>
            <a:ext cx="12191980" cy="6856718"/>
          </a:xfrm>
          <a:prstGeom prst="rect">
            <a:avLst/>
          </a:prstGeom>
        </p:spPr>
      </p:pic>
      <p:sp>
        <p:nvSpPr>
          <p:cNvPr id="33" name="矩形 32"/>
          <p:cNvSpPr/>
          <p:nvPr/>
        </p:nvSpPr>
        <p:spPr>
          <a:xfrm>
            <a:off x="2444115" y="542925"/>
            <a:ext cx="3369945" cy="885825"/>
          </a:xfrm>
          <a:prstGeom prst="rect">
            <a:avLst/>
          </a:prstGeom>
          <a:solidFill>
            <a:schemeClr val="accent1"/>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宋体" panose="02010600030101010101" pitchFamily="2" charset="-122"/>
              <a:ea typeface="宋体" panose="02010600030101010101" pitchFamily="2" charset="-122"/>
              <a:cs typeface="+mn-ea"/>
              <a:sym typeface="+mn-lt"/>
            </a:endParaRPr>
          </a:p>
        </p:txBody>
      </p:sp>
      <p:sp>
        <p:nvSpPr>
          <p:cNvPr id="10" name="矩形: 圆角 4"/>
          <p:cNvSpPr/>
          <p:nvPr/>
        </p:nvSpPr>
        <p:spPr>
          <a:xfrm rot="18995812">
            <a:off x="53273" y="-923080"/>
            <a:ext cx="1980000" cy="19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17" name="矩形: 圆角 4"/>
          <p:cNvSpPr/>
          <p:nvPr/>
        </p:nvSpPr>
        <p:spPr>
          <a:xfrm rot="18941252">
            <a:off x="-315006" y="-281731"/>
            <a:ext cx="648000" cy="64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4" name="TextBox 891"/>
          <p:cNvSpPr txBox="1"/>
          <p:nvPr/>
        </p:nvSpPr>
        <p:spPr>
          <a:xfrm>
            <a:off x="2527570" y="543156"/>
            <a:ext cx="2711562" cy="922020"/>
          </a:xfrm>
          <a:prstGeom prst="rect">
            <a:avLst/>
          </a:prstGeom>
          <a:noFill/>
        </p:spPr>
        <p:txBody>
          <a:bodyPr wrap="square" rtlCol="0">
            <a:spAutoFit/>
          </a:bodyPr>
          <a:lstStyle/>
          <a:p>
            <a:pPr algn="dist"/>
            <a:r>
              <a:rPr lang="zh-CN" altLang="en-US" sz="5400" dirty="0">
                <a:solidFill>
                  <a:schemeClr val="bg1"/>
                </a:solidFill>
                <a:latin typeface="宋体" panose="02010600030101010101" pitchFamily="2" charset="-122"/>
                <a:ea typeface="宋体" panose="02010600030101010101" pitchFamily="2" charset="-122"/>
                <a:cs typeface="+mn-ea"/>
                <a:sym typeface="+mn-lt"/>
              </a:rPr>
              <a:t>竞价网</a:t>
            </a:r>
            <a:endParaRPr lang="zh-CN" altLang="en-US" sz="5400"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sp>
        <p:nvSpPr>
          <p:cNvPr id="34" name="矩形 33"/>
          <p:cNvSpPr/>
          <p:nvPr/>
        </p:nvSpPr>
        <p:spPr>
          <a:xfrm>
            <a:off x="7948929" y="2842150"/>
            <a:ext cx="2312658" cy="840230"/>
          </a:xfrm>
          <a:prstGeom prst="rect">
            <a:avLst/>
          </a:prstGeom>
        </p:spPr>
        <p:txBody>
          <a:bodyPr wrap="square">
            <a:spAutoFit/>
          </a:bodyPr>
          <a:lstStyle/>
          <a:p>
            <a:pPr algn="dist" defTabSz="914400">
              <a:lnSpc>
                <a:spcPct val="90000"/>
              </a:lnSpc>
              <a:spcBef>
                <a:spcPct val="0"/>
              </a:spcBef>
            </a:pPr>
            <a:r>
              <a:rPr lang="en-US" altLang="zh-CN" sz="5400" b="1" dirty="0">
                <a:solidFill>
                  <a:schemeClr val="bg1"/>
                </a:solidFill>
                <a:latin typeface="宋体" panose="02010600030101010101" pitchFamily="2" charset="-122"/>
                <a:ea typeface="宋体" panose="02010600030101010101" pitchFamily="2" charset="-122"/>
                <a:cs typeface="+mn-ea"/>
                <a:sym typeface="+mn-lt"/>
              </a:rPr>
              <a:t>2025</a:t>
            </a:r>
            <a:endParaRPr lang="zh-CN" altLang="en-US" sz="5400" b="1" dirty="0">
              <a:solidFill>
                <a:schemeClr val="bg1"/>
              </a:solidFill>
              <a:latin typeface="宋体" panose="02010600030101010101" pitchFamily="2" charset="-122"/>
              <a:ea typeface="宋体" panose="02010600030101010101" pitchFamily="2" charset="-122"/>
              <a:cs typeface="+mn-ea"/>
              <a:sym typeface="+mn-lt"/>
            </a:endParaRPr>
          </a:p>
        </p:txBody>
      </p:sp>
      <p:sp>
        <p:nvSpPr>
          <p:cNvPr id="43" name="TextBox 891"/>
          <p:cNvSpPr txBox="1"/>
          <p:nvPr/>
        </p:nvSpPr>
        <p:spPr>
          <a:xfrm>
            <a:off x="1032510" y="2149475"/>
            <a:ext cx="5888990" cy="984250"/>
          </a:xfrm>
          <a:prstGeom prst="rect">
            <a:avLst/>
          </a:prstGeom>
          <a:noFill/>
        </p:spPr>
        <p:txBody>
          <a:bodyPr wrap="square" rtlCol="0">
            <a:noAutofit/>
          </a:bodyPr>
          <a:lstStyle/>
          <a:p>
            <a:pPr algn="dist"/>
            <a:r>
              <a:rPr lang="zh-CN" altLang="en-US" sz="54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lt"/>
              </a:rPr>
              <a:t> 采购操作手册</a:t>
            </a:r>
          </a:p>
        </p:txBody>
      </p:sp>
      <p:grpSp>
        <p:nvGrpSpPr>
          <p:cNvPr id="2" name="组合 1"/>
          <p:cNvGrpSpPr/>
          <p:nvPr/>
        </p:nvGrpSpPr>
        <p:grpSpPr>
          <a:xfrm>
            <a:off x="799225" y="4391710"/>
            <a:ext cx="5104830" cy="471651"/>
            <a:chOff x="4117898" y="3997329"/>
            <a:chExt cx="5104830" cy="471651"/>
          </a:xfrm>
        </p:grpSpPr>
        <p:sp>
          <p:nvSpPr>
            <p:cNvPr id="3" name="文本框 2"/>
            <p:cNvSpPr txBox="1"/>
            <p:nvPr/>
          </p:nvSpPr>
          <p:spPr>
            <a:xfrm>
              <a:off x="4117898" y="4008605"/>
              <a:ext cx="3488718" cy="460375"/>
            </a:xfrm>
            <a:prstGeom prst="rect">
              <a:avLst/>
            </a:prstGeom>
            <a:solidFill>
              <a:srgbClr val="4472C4"/>
            </a:solidFill>
          </p:spPr>
          <p:txBody>
            <a:bodyPr wrap="square" rtlCol="0">
              <a:spAutoFit/>
            </a:bodyPr>
            <a:lstStyle/>
            <a:p>
              <a:pPr algn="ctr"/>
              <a:r>
                <a:rPr lang="zh-CN" altLang="zh-CN" sz="2400" dirty="0">
                  <a:solidFill>
                    <a:schemeClr val="bg1"/>
                  </a:solidFill>
                  <a:latin typeface="宋体" panose="02010600030101010101" pitchFamily="2" charset="-122"/>
                  <a:ea typeface="宋体" panose="02010600030101010101" pitchFamily="2" charset="-122"/>
                </a:rPr>
                <a:t>暨南大学招标采购中心</a:t>
              </a:r>
            </a:p>
          </p:txBody>
        </p:sp>
        <p:grpSp>
          <p:nvGrpSpPr>
            <p:cNvPr id="4" name="组合 3"/>
            <p:cNvGrpSpPr/>
            <p:nvPr/>
          </p:nvGrpSpPr>
          <p:grpSpPr>
            <a:xfrm>
              <a:off x="7751022" y="3997329"/>
              <a:ext cx="1471706" cy="468000"/>
              <a:chOff x="6570016" y="3972229"/>
              <a:chExt cx="1471706" cy="468000"/>
            </a:xfrm>
          </p:grpSpPr>
          <p:sp>
            <p:nvSpPr>
              <p:cNvPr id="5" name="矩形 4"/>
              <p:cNvSpPr/>
              <p:nvPr/>
            </p:nvSpPr>
            <p:spPr>
              <a:xfrm>
                <a:off x="6570016" y="3972229"/>
                <a:ext cx="1471706" cy="468000"/>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sp>
            <p:nvSpPr>
              <p:cNvPr id="6" name="文本框 5"/>
              <p:cNvSpPr txBox="1"/>
              <p:nvPr/>
            </p:nvSpPr>
            <p:spPr>
              <a:xfrm>
                <a:off x="6583325" y="4036952"/>
                <a:ext cx="1445088" cy="337185"/>
              </a:xfrm>
              <a:prstGeom prst="rect">
                <a:avLst/>
              </a:prstGeom>
              <a:noFill/>
            </p:spPr>
            <p:txBody>
              <a:bodyPr wrap="square" rtlCol="0">
                <a:spAutoFit/>
              </a:bodyPr>
              <a:lstStyle/>
              <a:p>
                <a:pPr algn="ctr"/>
                <a:r>
                  <a:rPr lang="en-US" altLang="zh-CN" sz="1600" dirty="0">
                    <a:latin typeface="宋体" panose="02010600030101010101" pitchFamily="2" charset="-122"/>
                    <a:ea typeface="宋体" panose="02010600030101010101" pitchFamily="2" charset="-122"/>
                    <a:cs typeface="宋体" panose="02010600030101010101" pitchFamily="2" charset="-122"/>
                    <a:sym typeface="+mn-lt"/>
                  </a:rPr>
                  <a:t>2025</a:t>
                </a:r>
                <a:r>
                  <a:rPr lang="zh-CN" altLang="en-US" sz="1600" dirty="0">
                    <a:latin typeface="宋体" panose="02010600030101010101" pitchFamily="2" charset="-122"/>
                    <a:ea typeface="宋体" panose="02010600030101010101" pitchFamily="2" charset="-122"/>
                    <a:cs typeface="宋体" panose="02010600030101010101" pitchFamily="2" charset="-122"/>
                    <a:sym typeface="+mn-lt"/>
                  </a:rPr>
                  <a:t>年</a:t>
                </a:r>
                <a:r>
                  <a:rPr lang="en-US" altLang="zh-CN" sz="1600" dirty="0">
                    <a:latin typeface="宋体" panose="02010600030101010101" pitchFamily="2" charset="-122"/>
                    <a:ea typeface="宋体" panose="02010600030101010101" pitchFamily="2" charset="-122"/>
                    <a:cs typeface="宋体" panose="02010600030101010101" pitchFamily="2" charset="-122"/>
                    <a:sym typeface="+mn-lt"/>
                  </a:rPr>
                  <a:t>6</a:t>
                </a:r>
                <a:r>
                  <a:rPr lang="zh-CN" altLang="en-US" sz="1600" dirty="0">
                    <a:latin typeface="宋体" panose="02010600030101010101" pitchFamily="2" charset="-122"/>
                    <a:ea typeface="宋体" panose="02010600030101010101" pitchFamily="2" charset="-122"/>
                    <a:cs typeface="宋体" panose="02010600030101010101" pitchFamily="2" charset="-122"/>
                    <a:sym typeface="+mn-lt"/>
                  </a:rPr>
                  <a:t>月</a:t>
                </a:r>
              </a:p>
            </p:txBody>
          </p:sp>
        </p:grpSp>
      </p:grpSp>
      <p:pic>
        <p:nvPicPr>
          <p:cNvPr id="7"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9" name="图片 8"/>
          <p:cNvPicPr>
            <a:picLocks noChangeAspect="1"/>
          </p:cNvPicPr>
          <p:nvPr/>
        </p:nvPicPr>
        <p:blipFill>
          <a:blip r:embed="rId5"/>
          <a:stretch>
            <a:fillRect/>
          </a:stretch>
        </p:blipFill>
        <p:spPr>
          <a:xfrm>
            <a:off x="6836006" y="1101383"/>
            <a:ext cx="3983940" cy="4655488"/>
          </a:xfrm>
          <a:prstGeom prst="rect">
            <a:avLst/>
          </a:prstGeom>
        </p:spPr>
      </p:pic>
      <p:pic>
        <p:nvPicPr>
          <p:cNvPr id="12" name="已粘贴的影片.png" descr="已粘贴的影片.png"/>
          <p:cNvPicPr>
            <a:picLocks noChangeAspect="1"/>
          </p:cNvPicPr>
          <p:nvPr/>
        </p:nvPicPr>
        <p:blipFill>
          <a:blip r:embed="rId6">
            <a:alphaModFix amt="23242"/>
          </a:blip>
          <a:srcRect t="36861"/>
          <a:stretch>
            <a:fillRect/>
          </a:stretch>
        </p:blipFill>
        <p:spPr>
          <a:xfrm>
            <a:off x="5555910" y="3441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5"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7" name="图片 6"/>
          <p:cNvPicPr>
            <a:picLocks noChangeAspect="1"/>
          </p:cNvPicPr>
          <p:nvPr/>
        </p:nvPicPr>
        <p:blipFill>
          <a:blip r:embed="rId5"/>
          <a:stretch>
            <a:fillRect/>
          </a:stretch>
        </p:blipFill>
        <p:spPr>
          <a:xfrm>
            <a:off x="8036156" y="1105828"/>
            <a:ext cx="3983940" cy="4655488"/>
          </a:xfrm>
          <a:prstGeom prst="rect">
            <a:avLst/>
          </a:prstGeom>
        </p:spPr>
      </p:pic>
      <p:pic>
        <p:nvPicPr>
          <p:cNvPr id="8"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
        <p:nvSpPr>
          <p:cNvPr id="40" name="Rectangle 84"/>
          <p:cNvSpPr/>
          <p:nvPr/>
        </p:nvSpPr>
        <p:spPr>
          <a:xfrm>
            <a:off x="1" y="797487"/>
            <a:ext cx="140676" cy="139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宋体" panose="02010600030101010101" pitchFamily="2" charset="-122"/>
              <a:ea typeface="宋体" panose="02010600030101010101" pitchFamily="2" charset="-122"/>
              <a:cs typeface="+mn-ea"/>
              <a:sym typeface="+mn-lt"/>
            </a:endParaRPr>
          </a:p>
        </p:txBody>
      </p:sp>
      <p:sp>
        <p:nvSpPr>
          <p:cNvPr id="41" name="TextBox 7"/>
          <p:cNvSpPr txBox="1"/>
          <p:nvPr/>
        </p:nvSpPr>
        <p:spPr>
          <a:xfrm>
            <a:off x="726811" y="1024757"/>
            <a:ext cx="4698722" cy="584775"/>
          </a:xfrm>
          <a:prstGeom prst="rect">
            <a:avLst/>
          </a:prstGeom>
          <a:noFill/>
        </p:spPr>
        <p:txBody>
          <a:bodyPr wrap="none" rtlCol="0">
            <a:spAutoFit/>
          </a:bodyPr>
          <a:lstStyle/>
          <a:p>
            <a:r>
              <a:rPr lang="zh-CN" altLang="en-US" sz="3200" dirty="0">
                <a:solidFill>
                  <a:schemeClr val="tx1">
                    <a:lumMod val="75000"/>
                    <a:lumOff val="25000"/>
                  </a:schemeClr>
                </a:solidFill>
                <a:latin typeface="宋体" panose="02010600030101010101" pitchFamily="2" charset="-122"/>
                <a:ea typeface="宋体" panose="02010600030101010101" pitchFamily="2" charset="-122"/>
                <a:cs typeface="+mn-ea"/>
                <a:sym typeface="+mn-lt"/>
              </a:rPr>
              <a:t>填写申购单（普通用户）</a:t>
            </a:r>
          </a:p>
        </p:txBody>
      </p:sp>
      <p:grpSp>
        <p:nvGrpSpPr>
          <p:cNvPr id="80" name="组合 79"/>
          <p:cNvGrpSpPr/>
          <p:nvPr/>
        </p:nvGrpSpPr>
        <p:grpSpPr>
          <a:xfrm rot="15433288">
            <a:off x="1786990" y="-1953351"/>
            <a:ext cx="8481704" cy="9397093"/>
            <a:chOff x="4297364" y="903288"/>
            <a:chExt cx="2946834" cy="3067178"/>
          </a:xfrm>
          <a:solidFill>
            <a:schemeClr val="bg1">
              <a:lumMod val="65000"/>
              <a:alpha val="3000"/>
            </a:schemeClr>
          </a:solidFill>
        </p:grpSpPr>
        <p:sp>
          <p:nvSpPr>
            <p:cNvPr id="81"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2"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3"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4"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5"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2" name="矩形 1"/>
          <p:cNvSpPr/>
          <p:nvPr/>
        </p:nvSpPr>
        <p:spPr>
          <a:xfrm>
            <a:off x="767942" y="2047553"/>
            <a:ext cx="4820465" cy="3461385"/>
          </a:xfrm>
          <a:prstGeom prst="rect">
            <a:avLst/>
          </a:prstGeom>
        </p:spPr>
        <p:txBody>
          <a:bodyPr wrap="square">
            <a:spAutoFit/>
          </a:bodyPr>
          <a:lstStyle/>
          <a:p>
            <a:pPr algn="just">
              <a:lnSpc>
                <a:spcPct val="150000"/>
              </a:lnSpc>
              <a:spcAft>
                <a:spcPts val="0"/>
              </a:spcAft>
            </a:pPr>
            <a:r>
              <a:rPr lang="zh-CN" altLang="zh-CN" sz="2000"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填写注意事项：</a:t>
            </a:r>
            <a:endParaRPr lang="zh-CN" altLang="zh-CN" sz="1200" kern="100" dirty="0">
              <a:latin typeface="宋体" panose="02010600030101010101" pitchFamily="2" charset="-122"/>
              <a:ea typeface="宋体" panose="02010600030101010101" pitchFamily="2" charset="-122"/>
              <a:cs typeface="Times New Roman" panose="02020603050405020304" pitchFamily="18" charset="0"/>
            </a:endParaRPr>
          </a:p>
          <a:p>
            <a:pPr marL="342900" lvl="0" indent="-342900" algn="just">
              <a:lnSpc>
                <a:spcPct val="150000"/>
              </a:lnSpc>
              <a:spcAft>
                <a:spcPts val="0"/>
              </a:spcAft>
              <a:buFont typeface="+mj-lt"/>
              <a:buAutoNum type="arabicPeriod"/>
              <a:tabLst>
                <a:tab pos="198120" algn="l"/>
              </a:tabLst>
            </a:pPr>
            <a:r>
              <a:rPr lang="zh-CN" altLang="zh-CN"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项目编号为经费卡号。</a:t>
            </a:r>
            <a:r>
              <a:rPr lang="zh-CN"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经费卡号是选择项，需要经项目负责人在财务系统做外部系统使用的授权才可显示出来。</a:t>
            </a:r>
          </a:p>
          <a:p>
            <a:pPr marL="342900" lvl="0" indent="-342900" algn="just">
              <a:lnSpc>
                <a:spcPct val="150000"/>
              </a:lnSpc>
              <a:spcAft>
                <a:spcPts val="0"/>
              </a:spcAft>
              <a:buFont typeface="+mj-lt"/>
              <a:buAutoNum type="arabicPeriod"/>
              <a:tabLst>
                <a:tab pos="198120" algn="l"/>
              </a:tabLst>
            </a:pPr>
            <a:r>
              <a:rPr lang="zh-CN" altLang="zh-CN"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单台件设备或软件超过</a:t>
            </a:r>
            <a:r>
              <a:rPr lang="en-US" altLang="zh-CN"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10</a:t>
            </a:r>
            <a:r>
              <a:rPr lang="zh-CN" altLang="zh-CN"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万元人民币的请在内部资料处提交</a:t>
            </a:r>
            <a:r>
              <a:rPr lang="zh-CN" altLang="zh-CN" kern="100" dirty="0">
                <a:solidFill>
                  <a:srgbClr val="FF0000"/>
                </a:solidFill>
                <a:highlight>
                  <a:srgbClr val="FFFF00"/>
                </a:highlight>
                <a:latin typeface="宋体" panose="02010600030101010101" pitchFamily="2" charset="-122"/>
                <a:ea typeface="宋体" panose="02010600030101010101" pitchFamily="2" charset="-122"/>
                <a:cs typeface="Times New Roman" panose="02020603050405020304" pitchFamily="18" charset="0"/>
              </a:rPr>
              <a:t>经实验室与设备管理处备案或审批通过</a:t>
            </a:r>
            <a:r>
              <a:rPr lang="zh-CN" altLang="zh-CN"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的大型仪器设备论证报告或者申请表。</a:t>
            </a:r>
            <a:endParaRPr lang="zh-CN" altLang="zh-CN" sz="1200" kern="1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3" name="矩形 2"/>
          <p:cNvSpPr/>
          <p:nvPr/>
        </p:nvSpPr>
        <p:spPr>
          <a:xfrm>
            <a:off x="5741670" y="2047240"/>
            <a:ext cx="6044565" cy="4661535"/>
          </a:xfrm>
          <a:prstGeom prst="rect">
            <a:avLst/>
          </a:prstGeom>
        </p:spPr>
        <p:txBody>
          <a:bodyPr wrap="square">
            <a:spAutoFit/>
          </a:bodyPr>
          <a:lstStyle/>
          <a:p>
            <a:pPr lvl="0" algn="just">
              <a:lnSpc>
                <a:spcPct val="150000"/>
              </a:lnSpc>
              <a:spcAft>
                <a:spcPts val="0"/>
              </a:spcAft>
              <a:tabLst>
                <a:tab pos="198120" algn="l"/>
              </a:tabLst>
            </a:pPr>
            <a:r>
              <a:rPr lang="en-US" altLang="zh-CN"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5.</a:t>
            </a:r>
            <a:r>
              <a:rPr lang="zh-CN"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电脑、打印机、复印机、扫描机，超过</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5</a:t>
            </a:r>
            <a:r>
              <a:rPr lang="zh-CN"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万多功能一体机等集采目录里，</a:t>
            </a:r>
            <a:r>
              <a:rPr lang="zh-CN" altLang="zh-CN"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如果是办公用或者是用行政类业务部门经费，需要走集中批量采购，不能走竞价采购。如是科研教学用，请在是否科研栏选择“是”，科研用途才可竞价。 设备类不允许自行线下采购。</a:t>
            </a:r>
            <a:endParaRPr lang="en-US" altLang="zh-CN" sz="1200" kern="1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lvl="0" algn="just">
              <a:lnSpc>
                <a:spcPct val="150000"/>
              </a:lnSpc>
              <a:spcAft>
                <a:spcPts val="0"/>
              </a:spcAft>
              <a:tabLst>
                <a:tab pos="198120" algn="l"/>
              </a:tabLst>
            </a:pPr>
            <a:r>
              <a:rPr lang="en-US" altLang="zh-CN"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6.</a:t>
            </a:r>
            <a:r>
              <a:rPr lang="zh-CN" altLang="zh-CN"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非竞价模块中，非单一来源的需要货比三家，即提供三家供应商的报价。</a:t>
            </a:r>
            <a:endParaRPr lang="en-US" altLang="zh-CN" sz="1200" kern="1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lvl="0" algn="just">
              <a:lnSpc>
                <a:spcPct val="150000"/>
              </a:lnSpc>
              <a:spcAft>
                <a:spcPts val="0"/>
              </a:spcAft>
              <a:tabLst>
                <a:tab pos="198120" algn="l"/>
              </a:tabLst>
            </a:pPr>
            <a:r>
              <a:rPr lang="en-US" altLang="zh-CN"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7.</a:t>
            </a:r>
            <a:r>
              <a:rPr lang="zh-CN" altLang="zh-CN"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非竞价类只公示</a:t>
            </a:r>
            <a:r>
              <a:rPr lang="zh-CN"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超</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5</a:t>
            </a:r>
            <a:r>
              <a:rPr lang="zh-CN"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万元</a:t>
            </a:r>
            <a:r>
              <a:rPr lang="en-US"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-20</a:t>
            </a:r>
            <a:r>
              <a:rPr lang="zh-CN"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万以下的技术服务类，定制家具两大类，</a:t>
            </a:r>
            <a:r>
              <a:rPr lang="zh-CN" altLang="zh-CN"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其中超</a:t>
            </a:r>
            <a:r>
              <a:rPr lang="en-US" altLang="zh-CN"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10</a:t>
            </a:r>
            <a:r>
              <a:rPr lang="zh-CN" altLang="zh-CN"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万元的项目需要在附件中附上暨南大学</a:t>
            </a:r>
            <a:r>
              <a:rPr lang="en-US" altLang="zh-CN"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10-20</a:t>
            </a:r>
            <a:r>
              <a:rPr lang="zh-CN" altLang="zh-CN" kern="100" dirty="0">
                <a:solidFill>
                  <a:schemeClr val="tx1"/>
                </a:solidFill>
                <a:latin typeface="宋体" panose="02010600030101010101" pitchFamily="2" charset="-122"/>
                <a:ea typeface="宋体" panose="02010600030101010101" pitchFamily="2" charset="-122"/>
                <a:cs typeface="Times New Roman" panose="02020603050405020304" pitchFamily="18" charset="0"/>
              </a:rPr>
              <a:t>万元服务类或者定非标产品项目自行采购情况表以及三家报价单</a:t>
            </a:r>
            <a:r>
              <a:rPr lang="zh-CN"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，需要申购单位签字盖章过的</a:t>
            </a:r>
            <a:r>
              <a:rPr lang="zh-CN" altLang="en-US"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zh-CN" sz="1200"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6" name="矩形 5"/>
          <p:cNvSpPr/>
          <p:nvPr/>
        </p:nvSpPr>
        <p:spPr>
          <a:xfrm>
            <a:off x="743926" y="1636902"/>
            <a:ext cx="2194832" cy="621709"/>
          </a:xfrm>
          <a:prstGeom prst="rect">
            <a:avLst/>
          </a:prstGeom>
        </p:spPr>
        <p:txBody>
          <a:bodyPr wrap="none">
            <a:spAutoFit/>
          </a:bodyPr>
          <a:lstStyle/>
          <a:p>
            <a:pPr lvl="1" indent="-457200" algn="just">
              <a:lnSpc>
                <a:spcPct val="172000"/>
              </a:lnSpc>
              <a:buFont typeface="+mj-lt"/>
              <a:buAutoNum type="alphaLcParenR" startAt="3"/>
            </a:pPr>
            <a:r>
              <a:rPr lang="zh-CN" altLang="zh-CN" sz="2000" b="1" kern="100" dirty="0">
                <a:latin typeface="宋体" panose="02010600030101010101" pitchFamily="2" charset="-122"/>
                <a:ea typeface="宋体" panose="02010600030101010101" pitchFamily="2" charset="-122"/>
                <a:cs typeface="Times New Roman" panose="02020603050405020304" pitchFamily="18" charset="0"/>
              </a:rPr>
              <a:t>填写申购信息</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1000"/>
                                  </p:stCondLst>
                                  <p:childTnLst>
                                    <p:set>
                                      <p:cBhvr>
                                        <p:cTn id="10" dur="1" fill="hold">
                                          <p:stCondLst>
                                            <p:cond delay="0"/>
                                          </p:stCondLst>
                                        </p:cTn>
                                        <p:tgtEl>
                                          <p:spTgt spid="80"/>
                                        </p:tgtEl>
                                        <p:attrNameLst>
                                          <p:attrName>style.visibility</p:attrName>
                                        </p:attrNameLst>
                                      </p:cBhvr>
                                      <p:to>
                                        <p:strVal val="visible"/>
                                      </p:to>
                                    </p:set>
                                    <p:animEffect transition="in" filter="wheel(1)">
                                      <p:cBhvr>
                                        <p:cTn id="11"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4" name="图片 3"/>
          <p:cNvPicPr>
            <a:picLocks noChangeAspect="1"/>
          </p:cNvPicPr>
          <p:nvPr/>
        </p:nvPicPr>
        <p:blipFill>
          <a:blip r:embed="rId4"/>
          <a:stretch>
            <a:fillRect/>
          </a:stretch>
        </p:blipFill>
        <p:spPr>
          <a:xfrm>
            <a:off x="8101561" y="1106463"/>
            <a:ext cx="3983940" cy="4655488"/>
          </a:xfrm>
          <a:prstGeom prst="rect">
            <a:avLst/>
          </a:prstGeom>
        </p:spPr>
      </p:pic>
      <p:pic>
        <p:nvPicPr>
          <p:cNvPr id="7" name="已粘贴的影片.png" descr="已粘贴的影片.png"/>
          <p:cNvPicPr>
            <a:picLocks noChangeAspect="1"/>
          </p:cNvPicPr>
          <p:nvPr/>
        </p:nvPicPr>
        <p:blipFill>
          <a:blip r:embed="rId5">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
        <p:nvSpPr>
          <p:cNvPr id="40" name="Rectangle 84"/>
          <p:cNvSpPr/>
          <p:nvPr/>
        </p:nvSpPr>
        <p:spPr>
          <a:xfrm>
            <a:off x="1" y="797487"/>
            <a:ext cx="140676" cy="139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宋体" panose="02010600030101010101" pitchFamily="2" charset="-122"/>
              <a:ea typeface="宋体" panose="02010600030101010101" pitchFamily="2" charset="-122"/>
              <a:cs typeface="+mn-ea"/>
              <a:sym typeface="+mn-lt"/>
            </a:endParaRPr>
          </a:p>
        </p:txBody>
      </p:sp>
      <p:sp>
        <p:nvSpPr>
          <p:cNvPr id="41" name="TextBox 7"/>
          <p:cNvSpPr txBox="1"/>
          <p:nvPr/>
        </p:nvSpPr>
        <p:spPr>
          <a:xfrm>
            <a:off x="726811" y="1024757"/>
            <a:ext cx="4698722" cy="584775"/>
          </a:xfrm>
          <a:prstGeom prst="rect">
            <a:avLst/>
          </a:prstGeom>
          <a:noFill/>
        </p:spPr>
        <p:txBody>
          <a:bodyPr wrap="none" rtlCol="0">
            <a:spAutoFit/>
          </a:bodyPr>
          <a:lstStyle/>
          <a:p>
            <a:r>
              <a:rPr lang="zh-CN" altLang="en-US" sz="3200" dirty="0">
                <a:solidFill>
                  <a:schemeClr val="tx1">
                    <a:lumMod val="75000"/>
                    <a:lumOff val="25000"/>
                  </a:schemeClr>
                </a:solidFill>
                <a:latin typeface="宋体" panose="02010600030101010101" pitchFamily="2" charset="-122"/>
                <a:ea typeface="宋体" panose="02010600030101010101" pitchFamily="2" charset="-122"/>
                <a:cs typeface="+mn-ea"/>
                <a:sym typeface="+mn-lt"/>
              </a:rPr>
              <a:t>填写申购单（普通用户）</a:t>
            </a:r>
          </a:p>
        </p:txBody>
      </p:sp>
      <p:grpSp>
        <p:nvGrpSpPr>
          <p:cNvPr id="80" name="组合 79"/>
          <p:cNvGrpSpPr/>
          <p:nvPr/>
        </p:nvGrpSpPr>
        <p:grpSpPr>
          <a:xfrm rot="15433288">
            <a:off x="1786990" y="-1953351"/>
            <a:ext cx="8481704" cy="9397093"/>
            <a:chOff x="4297364" y="903288"/>
            <a:chExt cx="2946834" cy="3067178"/>
          </a:xfrm>
          <a:solidFill>
            <a:schemeClr val="bg1">
              <a:lumMod val="65000"/>
              <a:alpha val="3000"/>
            </a:schemeClr>
          </a:solidFill>
        </p:grpSpPr>
        <p:sp>
          <p:nvSpPr>
            <p:cNvPr id="81"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2"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3"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4"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5"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5" name="文本框 4"/>
          <p:cNvSpPr txBox="1"/>
          <p:nvPr/>
        </p:nvSpPr>
        <p:spPr>
          <a:xfrm>
            <a:off x="565077" y="2233787"/>
            <a:ext cx="5168028" cy="3416320"/>
          </a:xfrm>
          <a:prstGeom prst="rect">
            <a:avLst/>
          </a:prstGeom>
          <a:noFill/>
        </p:spPr>
        <p:txBody>
          <a:bodyPr wrap="square" rtlCol="0">
            <a:spAutoFit/>
          </a:bodyPr>
          <a:lstStyle/>
          <a:p>
            <a:pPr marL="0" lvl="3">
              <a:lnSpc>
                <a:spcPct val="150000"/>
              </a:lnSpc>
            </a:pP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填写申购单信息后，点击右下角的</a:t>
            </a:r>
            <a:r>
              <a:rPr lang="zh-CN" altLang="zh-CN" b="1" dirty="0">
                <a:latin typeface="宋体" panose="02010600030101010101" pitchFamily="2" charset="-122"/>
                <a:ea typeface="宋体" panose="02010600030101010101" pitchFamily="2" charset="-122"/>
              </a:rPr>
              <a:t>“保存”</a:t>
            </a:r>
            <a:r>
              <a:rPr lang="zh-CN" altLang="zh-CN" dirty="0">
                <a:latin typeface="宋体" panose="02010600030101010101" pitchFamily="2" charset="-122"/>
                <a:ea typeface="宋体" panose="02010600030101010101" pitchFamily="2" charset="-122"/>
              </a:rPr>
              <a:t>按钮，即可将当前填写信息保存至</a:t>
            </a:r>
            <a:r>
              <a:rPr lang="zh-CN" altLang="zh-CN" b="1" dirty="0">
                <a:latin typeface="宋体" panose="02010600030101010101" pitchFamily="2" charset="-122"/>
                <a:ea typeface="宋体" panose="02010600030101010101" pitchFamily="2" charset="-122"/>
              </a:rPr>
              <a:t>草稿箱</a:t>
            </a:r>
            <a:r>
              <a:rPr lang="zh-CN" altLang="zh-CN" dirty="0">
                <a:latin typeface="宋体" panose="02010600030101010101" pitchFamily="2" charset="-122"/>
                <a:ea typeface="宋体" panose="02010600030101010101" pitchFamily="2" charset="-122"/>
              </a:rPr>
              <a:t>，此时才会出现</a:t>
            </a:r>
            <a:r>
              <a:rPr lang="zh-CN" altLang="zh-CN" b="1" dirty="0">
                <a:latin typeface="宋体" panose="02010600030101010101" pitchFamily="2" charset="-122"/>
                <a:ea typeface="宋体" panose="02010600030101010101" pitchFamily="2" charset="-122"/>
              </a:rPr>
              <a:t> “提交”</a:t>
            </a:r>
            <a:r>
              <a:rPr lang="zh-CN" altLang="zh-CN" dirty="0">
                <a:latin typeface="宋体" panose="02010600030101010101" pitchFamily="2" charset="-122"/>
                <a:ea typeface="宋体" panose="02010600030101010101" pitchFamily="2" charset="-122"/>
              </a:rPr>
              <a:t>按钮，点击</a:t>
            </a:r>
            <a:r>
              <a:rPr lang="zh-CN" altLang="zh-CN" b="1" dirty="0">
                <a:latin typeface="宋体" panose="02010600030101010101" pitchFamily="2" charset="-122"/>
                <a:ea typeface="宋体" panose="02010600030101010101" pitchFamily="2" charset="-122"/>
              </a:rPr>
              <a:t>“提交”</a:t>
            </a:r>
            <a:r>
              <a:rPr lang="zh-CN" altLang="zh-CN" dirty="0">
                <a:latin typeface="宋体" panose="02010600030101010101" pitchFamily="2" charset="-122"/>
                <a:ea typeface="宋体" panose="02010600030101010101" pitchFamily="2" charset="-122"/>
              </a:rPr>
              <a:t>按钮后，申购单会被提交到下一环节进行审核。</a:t>
            </a:r>
          </a:p>
          <a:p>
            <a:pPr>
              <a:lnSpc>
                <a:spcPct val="150000"/>
              </a:lnSpc>
            </a:pPr>
            <a:r>
              <a:rPr lang="zh-CN" altLang="zh-CN" dirty="0">
                <a:latin typeface="宋体" panose="02010600030101010101" pitchFamily="2" charset="-122"/>
                <a:ea typeface="宋体" panose="02010600030101010101" pitchFamily="2" charset="-122"/>
              </a:rPr>
              <a:t>（注意：保存只是将申购单保存至草稿箱，如需提交审核请务必在点击</a:t>
            </a:r>
            <a:r>
              <a:rPr lang="zh-CN" altLang="zh-CN" b="1" dirty="0">
                <a:latin typeface="宋体" panose="02010600030101010101" pitchFamily="2" charset="-122"/>
                <a:ea typeface="宋体" panose="02010600030101010101" pitchFamily="2" charset="-122"/>
              </a:rPr>
              <a:t>“保存”</a:t>
            </a:r>
            <a:r>
              <a:rPr lang="zh-CN" altLang="zh-CN" dirty="0">
                <a:latin typeface="宋体" panose="02010600030101010101" pitchFamily="2" charset="-122"/>
                <a:ea typeface="宋体" panose="02010600030101010101" pitchFamily="2" charset="-122"/>
              </a:rPr>
              <a:t>后再点击一次</a:t>
            </a:r>
            <a:r>
              <a:rPr lang="zh-CN" altLang="zh-CN" b="1" dirty="0">
                <a:latin typeface="宋体" panose="02010600030101010101" pitchFamily="2" charset="-122"/>
                <a:ea typeface="宋体" panose="02010600030101010101" pitchFamily="2" charset="-122"/>
              </a:rPr>
              <a:t>“提交”</a:t>
            </a:r>
            <a:r>
              <a:rPr lang="zh-CN" altLang="zh-CN" dirty="0">
                <a:latin typeface="宋体" panose="02010600030101010101" pitchFamily="2" charset="-122"/>
                <a:ea typeface="宋体" panose="02010600030101010101" pitchFamily="2" charset="-122"/>
              </a:rPr>
              <a:t>）</a:t>
            </a:r>
          </a:p>
          <a:p>
            <a:pPr>
              <a:lnSpc>
                <a:spcPct val="150000"/>
              </a:lnSpc>
            </a:pPr>
            <a:endParaRPr lang="zh-CN" altLang="en-US" dirty="0">
              <a:latin typeface="宋体" panose="02010600030101010101" pitchFamily="2" charset="-122"/>
              <a:ea typeface="宋体" panose="02010600030101010101" pitchFamily="2" charset="-122"/>
            </a:endParaRPr>
          </a:p>
        </p:txBody>
      </p:sp>
      <p:pic>
        <p:nvPicPr>
          <p:cNvPr id="15" name="图片 14"/>
          <p:cNvPicPr/>
          <p:nvPr/>
        </p:nvPicPr>
        <p:blipFill>
          <a:blip r:embed="rId6"/>
          <a:stretch>
            <a:fillRect/>
          </a:stretch>
        </p:blipFill>
        <p:spPr>
          <a:xfrm>
            <a:off x="6445275" y="1361387"/>
            <a:ext cx="4820500" cy="2624735"/>
          </a:xfrm>
          <a:prstGeom prst="rect">
            <a:avLst/>
          </a:prstGeom>
        </p:spPr>
      </p:pic>
      <p:sp>
        <p:nvSpPr>
          <p:cNvPr id="6" name="矩形 5"/>
          <p:cNvSpPr/>
          <p:nvPr/>
        </p:nvSpPr>
        <p:spPr>
          <a:xfrm>
            <a:off x="218846" y="5021298"/>
            <a:ext cx="4929555" cy="507831"/>
          </a:xfrm>
          <a:prstGeom prst="rect">
            <a:avLst/>
          </a:prstGeom>
        </p:spPr>
        <p:txBody>
          <a:bodyPr wrap="none">
            <a:spAutoFit/>
          </a:bodyPr>
          <a:lstStyle/>
          <a:p>
            <a:pPr marL="0" lvl="3" algn="just">
              <a:lnSpc>
                <a:spcPct val="150000"/>
              </a:lnSpc>
              <a:spcAft>
                <a:spcPts val="0"/>
              </a:spcAft>
            </a:pPr>
            <a:r>
              <a:rPr lang="zh-CN" altLang="en-US"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2</a:t>
            </a:r>
            <a:r>
              <a:rPr lang="zh-CN" altLang="en-US" kern="1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点击</a:t>
            </a:r>
            <a:r>
              <a:rPr lang="zh-CN" altLang="zh-CN"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“保存”</a:t>
            </a:r>
            <a:r>
              <a:rPr lang="zh-CN"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后，才会出现</a:t>
            </a:r>
            <a:r>
              <a:rPr lang="zh-CN" altLang="zh-CN"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“提交”</a:t>
            </a:r>
            <a:r>
              <a:rPr lang="zh-CN" altLang="zh-CN"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按钮</a:t>
            </a:r>
          </a:p>
        </p:txBody>
      </p:sp>
      <p:pic>
        <p:nvPicPr>
          <p:cNvPr id="17" name="图片 16"/>
          <p:cNvPicPr/>
          <p:nvPr/>
        </p:nvPicPr>
        <p:blipFill>
          <a:blip r:embed="rId7"/>
          <a:stretch>
            <a:fillRect/>
          </a:stretch>
        </p:blipFill>
        <p:spPr>
          <a:xfrm>
            <a:off x="6451475" y="3930775"/>
            <a:ext cx="4820501" cy="2624735"/>
          </a:xfrm>
          <a:prstGeom prst="rect">
            <a:avLst/>
          </a:prstGeom>
        </p:spPr>
      </p:pic>
      <p:sp>
        <p:nvSpPr>
          <p:cNvPr id="10" name="矩形 9"/>
          <p:cNvSpPr/>
          <p:nvPr/>
        </p:nvSpPr>
        <p:spPr>
          <a:xfrm>
            <a:off x="937089" y="1636902"/>
            <a:ext cx="1808508" cy="621709"/>
          </a:xfrm>
          <a:prstGeom prst="rect">
            <a:avLst/>
          </a:prstGeom>
        </p:spPr>
        <p:txBody>
          <a:bodyPr wrap="none">
            <a:spAutoFit/>
          </a:bodyPr>
          <a:lstStyle/>
          <a:p>
            <a:pPr lvl="1" indent="-457200" algn="just">
              <a:lnSpc>
                <a:spcPct val="172000"/>
              </a:lnSpc>
              <a:spcAft>
                <a:spcPts val="0"/>
              </a:spcAft>
              <a:buFont typeface="+mj-lt"/>
              <a:buAutoNum type="alphaLcParenR" startAt="4"/>
            </a:pPr>
            <a:r>
              <a:rPr lang="zh-CN" altLang="en-US" sz="2000" b="1" kern="100" dirty="0">
                <a:effectLst/>
                <a:latin typeface="宋体" panose="02010600030101010101" pitchFamily="2" charset="-122"/>
                <a:ea typeface="宋体" panose="02010600030101010101" pitchFamily="2" charset="-122"/>
                <a:cs typeface="Times New Roman" panose="02020603050405020304" pitchFamily="18" charset="0"/>
              </a:rPr>
              <a:t>保存</a:t>
            </a:r>
            <a:r>
              <a:rPr lang="en-US" altLang="zh-CN" sz="2000" b="1"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b="1" kern="100" dirty="0">
                <a:effectLst/>
                <a:latin typeface="宋体" panose="02010600030101010101" pitchFamily="2" charset="-122"/>
                <a:ea typeface="宋体" panose="02010600030101010101" pitchFamily="2" charset="-122"/>
                <a:cs typeface="Times New Roman" panose="02020603050405020304" pitchFamily="18" charset="0"/>
              </a:rPr>
              <a:t>提交</a:t>
            </a:r>
            <a:endPar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endParaRPr>
          </a:p>
        </p:txBody>
      </p:sp>
      <p:pic>
        <p:nvPicPr>
          <p:cNvPr id="8" name="已粘贴的影片.png" descr="已粘贴的影片.png"/>
          <p:cNvPicPr>
            <a:picLocks noChangeAspect="1"/>
          </p:cNvPicPr>
          <p:nvPr/>
        </p:nvPicPr>
        <p:blipFill>
          <a:blip r:embed="rId8"/>
          <a:srcRect r="67418"/>
          <a:stretch>
            <a:fillRect/>
          </a:stretch>
        </p:blipFill>
        <p:spPr>
          <a:xfrm>
            <a:off x="10775315" y="133985"/>
            <a:ext cx="1244600" cy="1227455"/>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1000"/>
                                  </p:stCondLst>
                                  <p:childTnLst>
                                    <p:set>
                                      <p:cBhvr>
                                        <p:cTn id="10" dur="1" fill="hold">
                                          <p:stCondLst>
                                            <p:cond delay="0"/>
                                          </p:stCondLst>
                                        </p:cTn>
                                        <p:tgtEl>
                                          <p:spTgt spid="80"/>
                                        </p:tgtEl>
                                        <p:attrNameLst>
                                          <p:attrName>style.visibility</p:attrName>
                                        </p:attrNameLst>
                                      </p:cBhvr>
                                      <p:to>
                                        <p:strVal val="visible"/>
                                      </p:to>
                                    </p:set>
                                    <p:animEffect transition="in" filter="wheel(1)">
                                      <p:cBhvr>
                                        <p:cTn id="11"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5"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6" name="图片 5"/>
          <p:cNvPicPr>
            <a:picLocks noChangeAspect="1"/>
          </p:cNvPicPr>
          <p:nvPr/>
        </p:nvPicPr>
        <p:blipFill>
          <a:blip r:embed="rId5"/>
          <a:stretch>
            <a:fillRect/>
          </a:stretch>
        </p:blipFill>
        <p:spPr>
          <a:xfrm>
            <a:off x="8036156" y="1105828"/>
            <a:ext cx="3983940" cy="4655488"/>
          </a:xfrm>
          <a:prstGeom prst="rect">
            <a:avLst/>
          </a:prstGeom>
        </p:spPr>
      </p:pic>
      <p:pic>
        <p:nvPicPr>
          <p:cNvPr id="7"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
        <p:nvSpPr>
          <p:cNvPr id="40" name="Rectangle 84"/>
          <p:cNvSpPr/>
          <p:nvPr/>
        </p:nvSpPr>
        <p:spPr>
          <a:xfrm>
            <a:off x="1" y="797487"/>
            <a:ext cx="140676" cy="139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宋体" panose="02010600030101010101" pitchFamily="2" charset="-122"/>
              <a:ea typeface="宋体" panose="02010600030101010101" pitchFamily="2" charset="-122"/>
              <a:cs typeface="+mn-ea"/>
              <a:sym typeface="+mn-lt"/>
            </a:endParaRPr>
          </a:p>
        </p:txBody>
      </p:sp>
      <p:sp>
        <p:nvSpPr>
          <p:cNvPr id="41" name="TextBox 7"/>
          <p:cNvSpPr txBox="1"/>
          <p:nvPr/>
        </p:nvSpPr>
        <p:spPr>
          <a:xfrm>
            <a:off x="726811" y="1024757"/>
            <a:ext cx="4698722" cy="584775"/>
          </a:xfrm>
          <a:prstGeom prst="rect">
            <a:avLst/>
          </a:prstGeom>
          <a:noFill/>
        </p:spPr>
        <p:txBody>
          <a:bodyPr wrap="none" rtlCol="0">
            <a:spAutoFit/>
          </a:bodyPr>
          <a:lstStyle/>
          <a:p>
            <a:r>
              <a:rPr lang="zh-CN" altLang="en-US" sz="3200" dirty="0">
                <a:solidFill>
                  <a:schemeClr val="tx1">
                    <a:lumMod val="75000"/>
                    <a:lumOff val="25000"/>
                  </a:schemeClr>
                </a:solidFill>
                <a:latin typeface="宋体" panose="02010600030101010101" pitchFamily="2" charset="-122"/>
                <a:ea typeface="宋体" panose="02010600030101010101" pitchFamily="2" charset="-122"/>
                <a:cs typeface="+mn-ea"/>
                <a:sym typeface="+mn-lt"/>
              </a:rPr>
              <a:t>填写申购单（普通用户）</a:t>
            </a:r>
          </a:p>
        </p:txBody>
      </p:sp>
      <p:grpSp>
        <p:nvGrpSpPr>
          <p:cNvPr id="80" name="组合 79"/>
          <p:cNvGrpSpPr/>
          <p:nvPr/>
        </p:nvGrpSpPr>
        <p:grpSpPr>
          <a:xfrm rot="15433288">
            <a:off x="1786990" y="-1953351"/>
            <a:ext cx="8481704" cy="9397093"/>
            <a:chOff x="4297364" y="903288"/>
            <a:chExt cx="2946834" cy="3067178"/>
          </a:xfrm>
          <a:solidFill>
            <a:schemeClr val="bg1">
              <a:lumMod val="65000"/>
              <a:alpha val="3000"/>
            </a:schemeClr>
          </a:solidFill>
        </p:grpSpPr>
        <p:sp>
          <p:nvSpPr>
            <p:cNvPr id="81"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2"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3"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4"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5"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2" name="矩形 1"/>
          <p:cNvSpPr/>
          <p:nvPr/>
        </p:nvSpPr>
        <p:spPr>
          <a:xfrm>
            <a:off x="873117" y="2249582"/>
            <a:ext cx="9913111" cy="881139"/>
          </a:xfrm>
          <a:prstGeom prst="rect">
            <a:avLst/>
          </a:prstGeom>
        </p:spPr>
        <p:txBody>
          <a:bodyPr wrap="square">
            <a:spAutoFit/>
          </a:bodyPr>
          <a:lstStyle/>
          <a:p>
            <a:pPr algn="just">
              <a:lnSpc>
                <a:spcPct val="150000"/>
              </a:lnSpc>
              <a:spcAft>
                <a:spcPts val="0"/>
              </a:spcAft>
            </a:pPr>
            <a:r>
              <a:rPr lang="zh-CN" altLang="zh-CN" kern="100" dirty="0">
                <a:latin typeface="宋体" panose="02010600030101010101" pitchFamily="2" charset="-122"/>
                <a:ea typeface="宋体" panose="02010600030101010101" pitchFamily="2" charset="-122"/>
                <a:cs typeface="Times New Roman" panose="02020603050405020304" pitchFamily="18" charset="0"/>
              </a:rPr>
              <a:t>点击</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“提交”</a:t>
            </a:r>
            <a:r>
              <a:rPr lang="zh-CN" altLang="zh-CN" kern="100" dirty="0">
                <a:latin typeface="宋体" panose="02010600030101010101" pitchFamily="2" charset="-122"/>
                <a:ea typeface="宋体" panose="02010600030101010101" pitchFamily="2" charset="-122"/>
                <a:cs typeface="Times New Roman" panose="02020603050405020304" pitchFamily="18" charset="0"/>
              </a:rPr>
              <a:t>时，如果有</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必填项目</a:t>
            </a:r>
            <a:r>
              <a:rPr lang="zh-CN" altLang="zh-CN" kern="100" dirty="0">
                <a:latin typeface="宋体" panose="02010600030101010101" pitchFamily="2" charset="-122"/>
                <a:ea typeface="宋体" panose="02010600030101010101" pitchFamily="2" charset="-122"/>
                <a:cs typeface="Times New Roman" panose="02020603050405020304" pitchFamily="18" charset="0"/>
              </a:rPr>
              <a:t>未填写，或者填写内容、格式</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不符合要求</a:t>
            </a:r>
            <a:r>
              <a:rPr lang="zh-CN" altLang="zh-CN" kern="100" dirty="0">
                <a:latin typeface="宋体" panose="02010600030101010101" pitchFamily="2" charset="-122"/>
                <a:ea typeface="宋体" panose="02010600030101010101" pitchFamily="2" charset="-122"/>
                <a:cs typeface="Times New Roman" panose="02020603050405020304" pitchFamily="18" charset="0"/>
              </a:rPr>
              <a:t>，系统会弹出提示，请根据提示进行修改。</a:t>
            </a:r>
          </a:p>
        </p:txBody>
      </p:sp>
      <p:pic>
        <p:nvPicPr>
          <p:cNvPr id="16" name="图片 15"/>
          <p:cNvPicPr/>
          <p:nvPr/>
        </p:nvPicPr>
        <p:blipFill>
          <a:blip r:embed="rId7"/>
          <a:srcRect b="43492"/>
          <a:stretch>
            <a:fillRect/>
          </a:stretch>
        </p:blipFill>
        <p:spPr>
          <a:xfrm>
            <a:off x="1149324" y="3833514"/>
            <a:ext cx="9636905" cy="1722035"/>
          </a:xfrm>
          <a:prstGeom prst="rect">
            <a:avLst/>
          </a:prstGeom>
          <a:ln>
            <a:noFill/>
          </a:ln>
        </p:spPr>
      </p:pic>
      <p:sp>
        <p:nvSpPr>
          <p:cNvPr id="3" name="矩形 2"/>
          <p:cNvSpPr/>
          <p:nvPr/>
        </p:nvSpPr>
        <p:spPr>
          <a:xfrm>
            <a:off x="937090" y="1636902"/>
            <a:ext cx="1808508" cy="532646"/>
          </a:xfrm>
          <a:prstGeom prst="rect">
            <a:avLst/>
          </a:prstGeom>
        </p:spPr>
        <p:txBody>
          <a:bodyPr wrap="none">
            <a:spAutoFit/>
          </a:bodyPr>
          <a:lstStyle/>
          <a:p>
            <a:pPr lvl="1" indent="-457200" algn="just">
              <a:lnSpc>
                <a:spcPct val="172000"/>
              </a:lnSpc>
              <a:spcAft>
                <a:spcPts val="0"/>
              </a:spcAft>
              <a:buFont typeface="+mj-lt"/>
              <a:buAutoNum type="alphaLcParenR" startAt="5"/>
            </a:pPr>
            <a:r>
              <a:rPr lang="zh-CN" altLang="en-US" sz="2000" b="1" kern="100" dirty="0">
                <a:effectLst/>
                <a:latin typeface="宋体" panose="02010600030101010101" pitchFamily="2" charset="-122"/>
                <a:ea typeface="宋体" panose="02010600030101010101" pitchFamily="2" charset="-122"/>
                <a:cs typeface="Times New Roman" panose="02020603050405020304" pitchFamily="18" charset="0"/>
              </a:rPr>
              <a:t>填写</a:t>
            </a:r>
            <a:r>
              <a:rPr lang="en-US" altLang="zh-CN" sz="2000" b="1"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b="1" kern="100" dirty="0">
                <a:effectLst/>
                <a:latin typeface="宋体" panose="02010600030101010101" pitchFamily="2" charset="-122"/>
                <a:ea typeface="宋体" panose="02010600030101010101" pitchFamily="2" charset="-122"/>
                <a:cs typeface="Times New Roman" panose="02020603050405020304" pitchFamily="18" charset="0"/>
              </a:rPr>
              <a:t>提示</a:t>
            </a:r>
            <a:endPar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1000"/>
                                  </p:stCondLst>
                                  <p:childTnLst>
                                    <p:set>
                                      <p:cBhvr>
                                        <p:cTn id="10" dur="1" fill="hold">
                                          <p:stCondLst>
                                            <p:cond delay="0"/>
                                          </p:stCondLst>
                                        </p:cTn>
                                        <p:tgtEl>
                                          <p:spTgt spid="80"/>
                                        </p:tgtEl>
                                        <p:attrNameLst>
                                          <p:attrName>style.visibility</p:attrName>
                                        </p:attrNameLst>
                                      </p:cBhvr>
                                      <p:to>
                                        <p:strVal val="visible"/>
                                      </p:to>
                                    </p:set>
                                    <p:animEffect transition="in" filter="wheel(1)">
                                      <p:cBhvr>
                                        <p:cTn id="11"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7"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8" name="图片 7"/>
          <p:cNvPicPr>
            <a:picLocks noChangeAspect="1"/>
          </p:cNvPicPr>
          <p:nvPr/>
        </p:nvPicPr>
        <p:blipFill>
          <a:blip r:embed="rId5"/>
          <a:stretch>
            <a:fillRect/>
          </a:stretch>
        </p:blipFill>
        <p:spPr>
          <a:xfrm>
            <a:off x="8036156" y="1105828"/>
            <a:ext cx="3983940" cy="4655488"/>
          </a:xfrm>
          <a:prstGeom prst="rect">
            <a:avLst/>
          </a:prstGeom>
        </p:spPr>
      </p:pic>
      <p:pic>
        <p:nvPicPr>
          <p:cNvPr id="9"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
        <p:nvSpPr>
          <p:cNvPr id="40" name="Rectangle 84"/>
          <p:cNvSpPr/>
          <p:nvPr/>
        </p:nvSpPr>
        <p:spPr>
          <a:xfrm>
            <a:off x="1" y="797487"/>
            <a:ext cx="140676" cy="139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宋体" panose="02010600030101010101" pitchFamily="2" charset="-122"/>
              <a:ea typeface="宋体" panose="02010600030101010101" pitchFamily="2" charset="-122"/>
              <a:cs typeface="+mn-ea"/>
              <a:sym typeface="+mn-lt"/>
            </a:endParaRPr>
          </a:p>
        </p:txBody>
      </p:sp>
      <p:sp>
        <p:nvSpPr>
          <p:cNvPr id="41" name="TextBox 7"/>
          <p:cNvSpPr txBox="1"/>
          <p:nvPr/>
        </p:nvSpPr>
        <p:spPr>
          <a:xfrm>
            <a:off x="726811" y="1024757"/>
            <a:ext cx="4698722" cy="584775"/>
          </a:xfrm>
          <a:prstGeom prst="rect">
            <a:avLst/>
          </a:prstGeom>
          <a:noFill/>
        </p:spPr>
        <p:txBody>
          <a:bodyPr wrap="none" rtlCol="0">
            <a:spAutoFit/>
          </a:bodyPr>
          <a:lstStyle/>
          <a:p>
            <a:r>
              <a:rPr lang="zh-CN" altLang="en-US" sz="3200" dirty="0">
                <a:solidFill>
                  <a:schemeClr val="tx1">
                    <a:lumMod val="75000"/>
                    <a:lumOff val="25000"/>
                  </a:schemeClr>
                </a:solidFill>
                <a:latin typeface="宋体" panose="02010600030101010101" pitchFamily="2" charset="-122"/>
                <a:ea typeface="宋体" panose="02010600030101010101" pitchFamily="2" charset="-122"/>
                <a:cs typeface="+mn-ea"/>
                <a:sym typeface="+mn-lt"/>
              </a:rPr>
              <a:t>填写申购单（普通用户）</a:t>
            </a:r>
          </a:p>
        </p:txBody>
      </p:sp>
      <p:grpSp>
        <p:nvGrpSpPr>
          <p:cNvPr id="80" name="组合 79"/>
          <p:cNvGrpSpPr/>
          <p:nvPr/>
        </p:nvGrpSpPr>
        <p:grpSpPr>
          <a:xfrm rot="15433288">
            <a:off x="1786990" y="-1953351"/>
            <a:ext cx="8481704" cy="9397093"/>
            <a:chOff x="4297364" y="903288"/>
            <a:chExt cx="2946834" cy="3067178"/>
          </a:xfrm>
          <a:solidFill>
            <a:schemeClr val="bg1">
              <a:lumMod val="65000"/>
              <a:alpha val="3000"/>
            </a:schemeClr>
          </a:solidFill>
        </p:grpSpPr>
        <p:sp>
          <p:nvSpPr>
            <p:cNvPr id="81"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2"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3"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4"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5"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2" name="矩形 1"/>
          <p:cNvSpPr/>
          <p:nvPr/>
        </p:nvSpPr>
        <p:spPr>
          <a:xfrm>
            <a:off x="873118" y="2249582"/>
            <a:ext cx="4438681" cy="1754326"/>
          </a:xfrm>
          <a:prstGeom prst="rect">
            <a:avLst/>
          </a:prstGeom>
        </p:spPr>
        <p:txBody>
          <a:bodyPr wrap="square">
            <a:spAutoFit/>
          </a:bodyPr>
          <a:lstStyle/>
          <a:p>
            <a:pPr algn="just">
              <a:lnSpc>
                <a:spcPct val="150000"/>
              </a:lnSpc>
              <a:spcAft>
                <a:spcPts val="0"/>
              </a:spcAft>
            </a:pPr>
            <a:r>
              <a:rPr lang="zh-CN" altLang="zh-CN" b="1" u="sng" dirty="0">
                <a:solidFill>
                  <a:srgbClr val="FF0000"/>
                </a:solidFill>
                <a:highlight>
                  <a:srgbClr val="FFFF00"/>
                </a:highlight>
                <a:latin typeface="宋体" panose="02010600030101010101" pitchFamily="2" charset="-122"/>
                <a:ea typeface="宋体" panose="02010600030101010101" pitchFamily="2" charset="-122"/>
              </a:rPr>
              <a:t>（如果采购货物或事项是非通用型设备，供应商数量较少且未注册竞价网，为保证竞价成功，请填写相关的意向供应商的名称和价格）</a:t>
            </a:r>
            <a:endParaRPr lang="zh-CN" altLang="zh-CN" b="1" u="sng" kern="100" dirty="0">
              <a:solidFill>
                <a:srgbClr val="FF0000"/>
              </a:solidFill>
              <a:highlight>
                <a:srgbClr val="FFFF00"/>
              </a:highlight>
              <a:latin typeface="宋体" panose="02010600030101010101" pitchFamily="2" charset="-122"/>
              <a:ea typeface="宋体" panose="02010600030101010101" pitchFamily="2" charset="-122"/>
              <a:cs typeface="Times New Roman" panose="02020603050405020304" pitchFamily="18" charset="0"/>
            </a:endParaRPr>
          </a:p>
        </p:txBody>
      </p:sp>
      <p:sp>
        <p:nvSpPr>
          <p:cNvPr id="3" name="矩形 2"/>
          <p:cNvSpPr/>
          <p:nvPr/>
        </p:nvSpPr>
        <p:spPr>
          <a:xfrm>
            <a:off x="873118" y="4018411"/>
            <a:ext cx="4621765" cy="2169825"/>
          </a:xfrm>
          <a:prstGeom prst="rect">
            <a:avLst/>
          </a:prstGeom>
        </p:spPr>
        <p:txBody>
          <a:bodyPr wrap="square">
            <a:spAutoFit/>
          </a:bodyPr>
          <a:lstStyle/>
          <a:p>
            <a:pPr algn="just">
              <a:lnSpc>
                <a:spcPct val="150000"/>
              </a:lnSpc>
              <a:spcAft>
                <a:spcPts val="0"/>
              </a:spcAft>
            </a:pPr>
            <a:r>
              <a:rPr lang="en-US" altLang="zh-CN" b="1"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自报价定义</a:t>
            </a:r>
            <a:endParaRPr lang="zh-CN" altLang="zh-CN" kern="100" dirty="0">
              <a:latin typeface="宋体" panose="02010600030101010101" pitchFamily="2" charset="-122"/>
              <a:ea typeface="宋体" panose="02010600030101010101" pitchFamily="2" charset="-122"/>
              <a:cs typeface="Times New Roman" panose="02020603050405020304" pitchFamily="18" charset="0"/>
            </a:endParaRPr>
          </a:p>
          <a:p>
            <a:pPr marL="360045" algn="just">
              <a:lnSpc>
                <a:spcPct val="150000"/>
              </a:lnSpc>
              <a:spcAft>
                <a:spcPts val="0"/>
              </a:spcAft>
            </a:pPr>
            <a:r>
              <a:rPr lang="zh-CN" altLang="zh-CN" kern="100" dirty="0">
                <a:latin typeface="宋体" panose="02010600030101010101" pitchFamily="2" charset="-122"/>
                <a:ea typeface="宋体" panose="02010600030101010101" pitchFamily="2" charset="-122"/>
                <a:cs typeface="Times New Roman" panose="02020603050405020304" pitchFamily="18" charset="0"/>
              </a:rPr>
              <a:t>自报价是指申购用户通过</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市场询价</a:t>
            </a:r>
            <a:r>
              <a:rPr lang="zh-CN" altLang="zh-CN" kern="100" dirty="0">
                <a:latin typeface="宋体" panose="02010600030101010101" pitchFamily="2" charset="-122"/>
                <a:ea typeface="宋体" panose="02010600030101010101" pitchFamily="2" charset="-122"/>
                <a:cs typeface="Times New Roman" panose="02020603050405020304" pitchFamily="18" charset="0"/>
              </a:rPr>
              <a:t>后，填写一个的能满足供货条件的供应商和报价，自报价在竞价阶段对其他供应商是保密的。</a:t>
            </a:r>
          </a:p>
        </p:txBody>
      </p:sp>
      <p:sp>
        <p:nvSpPr>
          <p:cNvPr id="4" name="矩形 3"/>
          <p:cNvSpPr/>
          <p:nvPr/>
        </p:nvSpPr>
        <p:spPr>
          <a:xfrm>
            <a:off x="5676383" y="1637723"/>
            <a:ext cx="6096000" cy="4247317"/>
          </a:xfrm>
          <a:prstGeom prst="rect">
            <a:avLst/>
          </a:prstGeom>
        </p:spPr>
        <p:txBody>
          <a:bodyPr>
            <a:spAutoFit/>
          </a:bodyPr>
          <a:lstStyle/>
          <a:p>
            <a:pPr algn="just">
              <a:lnSpc>
                <a:spcPct val="150000"/>
              </a:lnSpc>
              <a:spcAft>
                <a:spcPts val="0"/>
              </a:spcAft>
            </a:pPr>
            <a:r>
              <a:rPr lang="en-US" altLang="zh-CN" b="1" kern="100" dirty="0">
                <a:latin typeface="宋体" panose="02010600030101010101" pitchFamily="2" charset="-122"/>
                <a:ea typeface="宋体" panose="02010600030101010101" pitchFamily="2" charset="-122"/>
                <a:cs typeface="Times New Roman" panose="02020603050405020304" pitchFamily="18" charset="0"/>
              </a:rPr>
              <a:t>(2)</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自报价的作用</a:t>
            </a:r>
            <a:endParaRPr lang="zh-CN" altLang="zh-CN" kern="100" dirty="0">
              <a:latin typeface="宋体" panose="02010600030101010101" pitchFamily="2" charset="-122"/>
              <a:ea typeface="宋体" panose="02010600030101010101" pitchFamily="2" charset="-122"/>
              <a:cs typeface="Times New Roman" panose="02020603050405020304" pitchFamily="18" charset="0"/>
            </a:endParaRPr>
          </a:p>
          <a:p>
            <a:pPr marL="360045" algn="just">
              <a:lnSpc>
                <a:spcPct val="150000"/>
              </a:lnSpc>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kern="100" dirty="0">
                <a:latin typeface="宋体" panose="02010600030101010101" pitchFamily="2" charset="-122"/>
                <a:ea typeface="宋体" panose="02010600030101010101" pitchFamily="2" charset="-122"/>
                <a:cs typeface="Times New Roman" panose="02020603050405020304" pitchFamily="18" charset="0"/>
              </a:rPr>
              <a:t>、是代替一些</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没有来得及注册</a:t>
            </a:r>
            <a:r>
              <a:rPr lang="zh-CN" altLang="zh-CN" kern="100" dirty="0">
                <a:latin typeface="宋体" panose="02010600030101010101" pitchFamily="2" charset="-122"/>
                <a:ea typeface="宋体" panose="02010600030101010101" pitchFamily="2" charset="-122"/>
                <a:cs typeface="Times New Roman" panose="02020603050405020304" pitchFamily="18" charset="0"/>
              </a:rPr>
              <a:t>的供应商，通过自报价，参与网上的竞价对比。</a:t>
            </a:r>
            <a:endParaRPr lang="en-US" altLang="zh-CN" kern="100" dirty="0">
              <a:latin typeface="宋体" panose="02010600030101010101" pitchFamily="2" charset="-122"/>
              <a:ea typeface="宋体" panose="02010600030101010101" pitchFamily="2" charset="-122"/>
              <a:cs typeface="Times New Roman" panose="02020603050405020304" pitchFamily="18" charset="0"/>
            </a:endParaRPr>
          </a:p>
          <a:p>
            <a:pPr marL="360045" algn="just">
              <a:lnSpc>
                <a:spcPct val="150000"/>
              </a:lnSpc>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2</a:t>
            </a:r>
            <a:r>
              <a:rPr lang="zh-CN" altLang="zh-CN" kern="100" dirty="0">
                <a:latin typeface="宋体" panose="02010600030101010101" pitchFamily="2" charset="-122"/>
                <a:ea typeface="宋体" panose="02010600030101010101" pitchFamily="2" charset="-122"/>
                <a:cs typeface="Times New Roman" panose="02020603050405020304" pitchFamily="18" charset="0"/>
              </a:rPr>
              <a:t>、通过添加自报价，可防止本单由于没有供应商而无法成交（多次竞价后，仍只有一个自报价，</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程序上也可以成交</a:t>
            </a:r>
            <a:r>
              <a:rPr lang="zh-CN" altLang="zh-CN" kern="100" dirty="0">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a:latin typeface="宋体" panose="02010600030101010101" pitchFamily="2" charset="-122"/>
              <a:ea typeface="宋体" panose="02010600030101010101" pitchFamily="2" charset="-122"/>
              <a:cs typeface="Times New Roman" panose="02020603050405020304" pitchFamily="18" charset="0"/>
            </a:endParaRPr>
          </a:p>
          <a:p>
            <a:pPr marL="360045" algn="just">
              <a:lnSpc>
                <a:spcPct val="150000"/>
              </a:lnSpc>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3</a:t>
            </a:r>
            <a:r>
              <a:rPr lang="zh-CN" altLang="zh-CN" kern="100" dirty="0">
                <a:latin typeface="宋体" panose="02010600030101010101" pitchFamily="2" charset="-122"/>
                <a:ea typeface="宋体" panose="02010600030101010101" pitchFamily="2" charset="-122"/>
                <a:cs typeface="Times New Roman" panose="02020603050405020304" pitchFamily="18" charset="0"/>
              </a:rPr>
              <a:t>、开展市场调查可获得更准确的价格估算，防止供应商</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串通报价</a:t>
            </a:r>
            <a:r>
              <a:rPr lang="zh-CN" altLang="zh-CN" kern="100" dirty="0">
                <a:latin typeface="宋体" panose="02010600030101010101" pitchFamily="2" charset="-122"/>
                <a:ea typeface="宋体" panose="02010600030101010101" pitchFamily="2" charset="-122"/>
                <a:cs typeface="Times New Roman" panose="02020603050405020304" pitchFamily="18" charset="0"/>
              </a:rPr>
              <a:t>；自报价价格较其他供应商报价高，可选择其他供应商；其他供应商报价高的，自报价最低价的话，也可以选择自报价中标。）</a:t>
            </a:r>
          </a:p>
        </p:txBody>
      </p:sp>
      <p:sp>
        <p:nvSpPr>
          <p:cNvPr id="5" name="矩形 4"/>
          <p:cNvSpPr/>
          <p:nvPr/>
        </p:nvSpPr>
        <p:spPr>
          <a:xfrm>
            <a:off x="872970" y="1636902"/>
            <a:ext cx="1936749" cy="621709"/>
          </a:xfrm>
          <a:prstGeom prst="rect">
            <a:avLst/>
          </a:prstGeom>
        </p:spPr>
        <p:txBody>
          <a:bodyPr wrap="none">
            <a:spAutoFit/>
          </a:bodyPr>
          <a:lstStyle/>
          <a:p>
            <a:pPr lvl="1" indent="-457200" algn="just">
              <a:lnSpc>
                <a:spcPct val="172000"/>
              </a:lnSpc>
              <a:spcAft>
                <a:spcPts val="0"/>
              </a:spcAft>
              <a:buClr>
                <a:schemeClr val="tx1"/>
              </a:buClr>
              <a:buFont typeface="+mj-lt"/>
              <a:buAutoNum type="alphaLcParenR" startAt="6"/>
            </a:pPr>
            <a:r>
              <a:rPr lang="zh-CN" altLang="en-US" sz="20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自报价厂商</a:t>
            </a:r>
            <a:endParaRPr lang="zh-CN" altLang="zh-CN" sz="20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1000"/>
                                  </p:stCondLst>
                                  <p:childTnLst>
                                    <p:set>
                                      <p:cBhvr>
                                        <p:cTn id="10" dur="1" fill="hold">
                                          <p:stCondLst>
                                            <p:cond delay="0"/>
                                          </p:stCondLst>
                                        </p:cTn>
                                        <p:tgtEl>
                                          <p:spTgt spid="80"/>
                                        </p:tgtEl>
                                        <p:attrNameLst>
                                          <p:attrName>style.visibility</p:attrName>
                                        </p:attrNameLst>
                                      </p:cBhvr>
                                      <p:to>
                                        <p:strVal val="visible"/>
                                      </p:to>
                                    </p:set>
                                    <p:animEffect transition="in" filter="wheel(1)">
                                      <p:cBhvr>
                                        <p:cTn id="11"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4"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6" name="图片 5"/>
          <p:cNvPicPr>
            <a:picLocks noChangeAspect="1"/>
          </p:cNvPicPr>
          <p:nvPr/>
        </p:nvPicPr>
        <p:blipFill>
          <a:blip r:embed="rId5"/>
          <a:stretch>
            <a:fillRect/>
          </a:stretch>
        </p:blipFill>
        <p:spPr>
          <a:xfrm>
            <a:off x="8036156" y="1105828"/>
            <a:ext cx="3983940" cy="4655488"/>
          </a:xfrm>
          <a:prstGeom prst="rect">
            <a:avLst/>
          </a:prstGeom>
        </p:spPr>
      </p:pic>
      <p:pic>
        <p:nvPicPr>
          <p:cNvPr id="7"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
        <p:nvSpPr>
          <p:cNvPr id="40" name="Rectangle 84"/>
          <p:cNvSpPr/>
          <p:nvPr/>
        </p:nvSpPr>
        <p:spPr>
          <a:xfrm>
            <a:off x="1" y="797487"/>
            <a:ext cx="140676" cy="139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宋体" panose="02010600030101010101" pitchFamily="2" charset="-122"/>
              <a:ea typeface="宋体" panose="02010600030101010101" pitchFamily="2" charset="-122"/>
              <a:cs typeface="+mn-ea"/>
              <a:sym typeface="+mn-lt"/>
            </a:endParaRPr>
          </a:p>
        </p:txBody>
      </p:sp>
      <p:sp>
        <p:nvSpPr>
          <p:cNvPr id="41" name="TextBox 7"/>
          <p:cNvSpPr txBox="1"/>
          <p:nvPr/>
        </p:nvSpPr>
        <p:spPr>
          <a:xfrm>
            <a:off x="726811" y="1024757"/>
            <a:ext cx="4698722" cy="584775"/>
          </a:xfrm>
          <a:prstGeom prst="rect">
            <a:avLst/>
          </a:prstGeom>
          <a:noFill/>
        </p:spPr>
        <p:txBody>
          <a:bodyPr wrap="none" rtlCol="0">
            <a:spAutoFit/>
          </a:bodyPr>
          <a:lstStyle/>
          <a:p>
            <a:r>
              <a:rPr lang="zh-CN" altLang="en-US" sz="3200" dirty="0">
                <a:solidFill>
                  <a:schemeClr val="tx1">
                    <a:lumMod val="75000"/>
                    <a:lumOff val="25000"/>
                  </a:schemeClr>
                </a:solidFill>
                <a:latin typeface="宋体" panose="02010600030101010101" pitchFamily="2" charset="-122"/>
                <a:ea typeface="宋体" panose="02010600030101010101" pitchFamily="2" charset="-122"/>
                <a:cs typeface="+mn-ea"/>
                <a:sym typeface="+mn-lt"/>
              </a:rPr>
              <a:t>填写申购单（普通用户）</a:t>
            </a:r>
          </a:p>
        </p:txBody>
      </p:sp>
      <p:grpSp>
        <p:nvGrpSpPr>
          <p:cNvPr id="80" name="组合 79"/>
          <p:cNvGrpSpPr/>
          <p:nvPr/>
        </p:nvGrpSpPr>
        <p:grpSpPr>
          <a:xfrm rot="15433288">
            <a:off x="1786990" y="-1953351"/>
            <a:ext cx="8481704" cy="9397093"/>
            <a:chOff x="4297364" y="903288"/>
            <a:chExt cx="2946834" cy="3067178"/>
          </a:xfrm>
          <a:solidFill>
            <a:schemeClr val="bg1">
              <a:lumMod val="65000"/>
              <a:alpha val="3000"/>
            </a:schemeClr>
          </a:solidFill>
        </p:grpSpPr>
        <p:sp>
          <p:nvSpPr>
            <p:cNvPr id="81"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2"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3"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4"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5"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5" name="矩形 4"/>
          <p:cNvSpPr/>
          <p:nvPr/>
        </p:nvSpPr>
        <p:spPr>
          <a:xfrm>
            <a:off x="50691" y="2235851"/>
            <a:ext cx="5552502" cy="4205126"/>
          </a:xfrm>
          <a:prstGeom prst="rect">
            <a:avLst/>
          </a:prstGeom>
        </p:spPr>
        <p:txBody>
          <a:bodyPr wrap="square">
            <a:spAutoFit/>
          </a:bodyPr>
          <a:lstStyle/>
          <a:p>
            <a:pPr marL="532130" algn="just">
              <a:lnSpc>
                <a:spcPct val="150000"/>
              </a:lnSpc>
              <a:spcAft>
                <a:spcPts val="0"/>
              </a:spcAft>
            </a:pPr>
            <a:r>
              <a:rPr lang="en-US" altLang="zh-CN" b="1" kern="100" dirty="0">
                <a:latin typeface="宋体" panose="02010600030101010101" pitchFamily="2" charset="-122"/>
                <a:ea typeface="宋体" panose="02010600030101010101" pitchFamily="2" charset="-122"/>
                <a:cs typeface="Times New Roman" panose="02020603050405020304" pitchFamily="18" charset="0"/>
              </a:rPr>
              <a:t>(3)</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自报价填写要求</a:t>
            </a:r>
            <a:endParaRPr lang="zh-CN" altLang="zh-CN" kern="100" dirty="0">
              <a:latin typeface="宋体" panose="02010600030101010101" pitchFamily="2" charset="-122"/>
              <a:ea typeface="宋体" panose="02010600030101010101" pitchFamily="2" charset="-122"/>
              <a:cs typeface="Times New Roman" panose="02020603050405020304" pitchFamily="18" charset="0"/>
            </a:endParaRPr>
          </a:p>
          <a:p>
            <a:pPr marL="360045" algn="just">
              <a:lnSpc>
                <a:spcPct val="150000"/>
              </a:lnSpc>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	1</a:t>
            </a:r>
            <a:r>
              <a:rPr lang="zh-CN" altLang="zh-CN" kern="100" dirty="0">
                <a:latin typeface="宋体" panose="02010600030101010101" pitchFamily="2" charset="-122"/>
                <a:ea typeface="宋体" panose="02010600030101010101" pitchFamily="2" charset="-122"/>
                <a:cs typeface="Times New Roman" panose="02020603050405020304" pitchFamily="18" charset="0"/>
              </a:rPr>
              <a:t>、自报价只能填写</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未在平台注册的供应商</a:t>
            </a:r>
            <a:r>
              <a:rPr lang="zh-CN" altLang="zh-CN" kern="100" dirty="0">
                <a:latin typeface="宋体" panose="02010600030101010101" pitchFamily="2" charset="-122"/>
                <a:ea typeface="宋体" panose="02010600030101010101" pitchFamily="2" charset="-122"/>
                <a:cs typeface="Times New Roman" panose="02020603050405020304" pitchFamily="18" charset="0"/>
              </a:rPr>
              <a:t>，如该供应商已注册，则系统会弹出提示无法提交，此时请</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清空自报价厂商和价格</a:t>
            </a:r>
            <a:r>
              <a:rPr lang="zh-CN" altLang="zh-CN" kern="100" dirty="0">
                <a:latin typeface="宋体" panose="02010600030101010101" pitchFamily="2" charset="-122"/>
                <a:ea typeface="宋体" panose="02010600030101010101" pitchFamily="2" charset="-122"/>
                <a:cs typeface="Times New Roman" panose="02020603050405020304" pitchFamily="18" charset="0"/>
              </a:rPr>
              <a:t>再提交。申购单发布后可以通知该供应商自行登录竞价网供应商端参与该申购单竞价。</a:t>
            </a:r>
          </a:p>
          <a:p>
            <a:pPr marL="360045" algn="just">
              <a:lnSpc>
                <a:spcPct val="150000"/>
              </a:lnSpc>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	2</a:t>
            </a:r>
            <a:r>
              <a:rPr lang="zh-CN" altLang="zh-CN" kern="100" dirty="0">
                <a:latin typeface="宋体" panose="02010600030101010101" pitchFamily="2" charset="-122"/>
                <a:ea typeface="宋体" panose="02010600030101010101" pitchFamily="2" charset="-122"/>
                <a:cs typeface="Times New Roman" panose="02020603050405020304" pitchFamily="18" charset="0"/>
              </a:rPr>
              <a:t>、自报价厂商名称和自报价单价</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须同时填写或者同时不填写</a:t>
            </a:r>
            <a:r>
              <a:rPr lang="zh-CN" altLang="zh-CN" kern="100" dirty="0">
                <a:latin typeface="宋体" panose="02010600030101010101" pitchFamily="2" charset="-122"/>
                <a:ea typeface="宋体" panose="02010600030101010101" pitchFamily="2" charset="-122"/>
                <a:cs typeface="Times New Roman" panose="02020603050405020304" pitchFamily="18" charset="0"/>
              </a:rPr>
              <a:t>，只填写其中一项将无法提交。</a:t>
            </a:r>
          </a:p>
          <a:p>
            <a:pPr marL="360045" algn="just">
              <a:lnSpc>
                <a:spcPct val="150000"/>
              </a:lnSpc>
              <a:spcAft>
                <a:spcPts val="0"/>
              </a:spcAft>
            </a:pPr>
            <a:r>
              <a:rPr lang="en-US" altLang="zh-CN" kern="100" dirty="0">
                <a:latin typeface="宋体" panose="02010600030101010101" pitchFamily="2" charset="-122"/>
                <a:ea typeface="宋体" panose="02010600030101010101" pitchFamily="2" charset="-122"/>
                <a:cs typeface="Times New Roman" panose="02020603050405020304" pitchFamily="18" charset="0"/>
              </a:rPr>
              <a:t>	3</a:t>
            </a:r>
            <a:r>
              <a:rPr lang="zh-CN" altLang="zh-CN" kern="100" dirty="0">
                <a:latin typeface="宋体" panose="02010600030101010101" pitchFamily="2" charset="-122"/>
                <a:ea typeface="宋体" panose="02010600030101010101" pitchFamily="2" charset="-122"/>
                <a:cs typeface="Times New Roman" panose="02020603050405020304" pitchFamily="18" charset="0"/>
              </a:rPr>
              <a:t>、自报价厂商单价的单位为</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元（币种为申购单填写的币种）</a:t>
            </a:r>
            <a:r>
              <a:rPr lang="zh-CN" altLang="zh-CN" kern="100" dirty="0">
                <a:latin typeface="宋体" panose="02010600030101010101" pitchFamily="2" charset="-122"/>
                <a:ea typeface="宋体" panose="02010600030101010101" pitchFamily="2" charset="-122"/>
                <a:cs typeface="Times New Roman" panose="02020603050405020304" pitchFamily="18" charset="0"/>
              </a:rPr>
              <a:t>，比如</a:t>
            </a:r>
            <a:r>
              <a:rPr lang="en-US" altLang="zh-CN" kern="100" dirty="0">
                <a:latin typeface="宋体" panose="02010600030101010101" pitchFamily="2" charset="-122"/>
                <a:ea typeface="宋体" panose="02010600030101010101" pitchFamily="2" charset="-122"/>
                <a:cs typeface="Times New Roman" panose="02020603050405020304" pitchFamily="18" charset="0"/>
              </a:rPr>
              <a:t>1.76</a:t>
            </a:r>
            <a:r>
              <a:rPr lang="zh-CN" altLang="zh-CN" kern="100" dirty="0">
                <a:latin typeface="宋体" panose="02010600030101010101" pitchFamily="2" charset="-122"/>
                <a:ea typeface="宋体" panose="02010600030101010101" pitchFamily="2" charset="-122"/>
                <a:cs typeface="Times New Roman" panose="02020603050405020304" pitchFamily="18" charset="0"/>
              </a:rPr>
              <a:t>万元，请填写</a:t>
            </a:r>
            <a:r>
              <a:rPr lang="en-US" altLang="zh-CN" kern="100" dirty="0">
                <a:latin typeface="宋体" panose="02010600030101010101" pitchFamily="2" charset="-122"/>
                <a:ea typeface="宋体" panose="02010600030101010101" pitchFamily="2" charset="-122"/>
                <a:cs typeface="Times New Roman" panose="02020603050405020304" pitchFamily="18" charset="0"/>
              </a:rPr>
              <a:t>17600</a:t>
            </a:r>
            <a:r>
              <a:rPr lang="zh-CN" altLang="zh-CN" kern="100" dirty="0">
                <a:latin typeface="宋体" panose="02010600030101010101" pitchFamily="2" charset="-122"/>
                <a:ea typeface="宋体" panose="02010600030101010101" pitchFamily="2" charset="-122"/>
                <a:cs typeface="Times New Roman" panose="02020603050405020304" pitchFamily="18" charset="0"/>
              </a:rPr>
              <a:t>。</a:t>
            </a:r>
          </a:p>
        </p:txBody>
      </p:sp>
      <p:pic>
        <p:nvPicPr>
          <p:cNvPr id="15" name="图片 14"/>
          <p:cNvPicPr/>
          <p:nvPr/>
        </p:nvPicPr>
        <p:blipFill>
          <a:blip r:embed="rId7"/>
          <a:stretch>
            <a:fillRect/>
          </a:stretch>
        </p:blipFill>
        <p:spPr>
          <a:xfrm>
            <a:off x="5722857" y="2919810"/>
            <a:ext cx="5900852" cy="2335956"/>
          </a:xfrm>
          <a:prstGeom prst="rect">
            <a:avLst/>
          </a:prstGeom>
        </p:spPr>
      </p:pic>
      <p:sp>
        <p:nvSpPr>
          <p:cNvPr id="2" name="矩形 1"/>
          <p:cNvSpPr/>
          <p:nvPr/>
        </p:nvSpPr>
        <p:spPr>
          <a:xfrm>
            <a:off x="872970" y="1636902"/>
            <a:ext cx="1936749" cy="621709"/>
          </a:xfrm>
          <a:prstGeom prst="rect">
            <a:avLst/>
          </a:prstGeom>
        </p:spPr>
        <p:txBody>
          <a:bodyPr wrap="none">
            <a:spAutoFit/>
          </a:bodyPr>
          <a:lstStyle/>
          <a:p>
            <a:pPr lvl="1" indent="-457200" algn="just">
              <a:lnSpc>
                <a:spcPct val="172000"/>
              </a:lnSpc>
              <a:spcAft>
                <a:spcPts val="0"/>
              </a:spcAft>
              <a:buClr>
                <a:schemeClr val="tx1"/>
              </a:buClr>
              <a:buFont typeface="+mj-lt"/>
              <a:buAutoNum type="alphaLcParenR" startAt="6"/>
            </a:pPr>
            <a:r>
              <a:rPr lang="zh-CN" altLang="en-US" sz="20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自报价厂商</a:t>
            </a:r>
            <a:endParaRPr lang="zh-CN" altLang="zh-CN" sz="20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1000"/>
                                  </p:stCondLst>
                                  <p:childTnLst>
                                    <p:set>
                                      <p:cBhvr>
                                        <p:cTn id="10" dur="1" fill="hold">
                                          <p:stCondLst>
                                            <p:cond delay="0"/>
                                          </p:stCondLst>
                                        </p:cTn>
                                        <p:tgtEl>
                                          <p:spTgt spid="80"/>
                                        </p:tgtEl>
                                        <p:attrNameLst>
                                          <p:attrName>style.visibility</p:attrName>
                                        </p:attrNameLst>
                                      </p:cBhvr>
                                      <p:to>
                                        <p:strVal val="visible"/>
                                      </p:to>
                                    </p:set>
                                    <p:animEffect transition="in" filter="wheel(1)">
                                      <p:cBhvr>
                                        <p:cTn id="11"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9"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10" name="图片 9"/>
          <p:cNvPicPr>
            <a:picLocks noChangeAspect="1"/>
          </p:cNvPicPr>
          <p:nvPr/>
        </p:nvPicPr>
        <p:blipFill>
          <a:blip r:embed="rId5"/>
          <a:stretch>
            <a:fillRect/>
          </a:stretch>
        </p:blipFill>
        <p:spPr>
          <a:xfrm>
            <a:off x="8036156" y="1105828"/>
            <a:ext cx="3983940" cy="4655488"/>
          </a:xfrm>
          <a:prstGeom prst="rect">
            <a:avLst/>
          </a:prstGeom>
        </p:spPr>
      </p:pic>
      <p:pic>
        <p:nvPicPr>
          <p:cNvPr id="11"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grpSp>
        <p:nvGrpSpPr>
          <p:cNvPr id="2" name="组合 1"/>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5"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6"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7"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14" name="组合 13"/>
          <p:cNvGrpSpPr/>
          <p:nvPr/>
        </p:nvGrpSpPr>
        <p:grpSpPr>
          <a:xfrm>
            <a:off x="-822837" y="-1740227"/>
            <a:ext cx="13690458" cy="9752745"/>
            <a:chOff x="-822837" y="-1740227"/>
            <a:chExt cx="13690458" cy="9752745"/>
          </a:xfrm>
        </p:grpSpPr>
        <p:sp>
          <p:nvSpPr>
            <p:cNvPr id="15" name="任意多边形: 形状 26"/>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ea"/>
                <a:sym typeface="+mn-lt"/>
              </a:endParaRPr>
            </a:p>
          </p:txBody>
        </p:sp>
        <p:sp>
          <p:nvSpPr>
            <p:cNvPr id="16" name="任意多边形: 形状 1"/>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ea"/>
                <a:sym typeface="+mn-lt"/>
              </a:endParaRPr>
            </a:p>
          </p:txBody>
        </p:sp>
      </p:grpSp>
      <p:sp>
        <p:nvSpPr>
          <p:cNvPr id="21" name="椭圆 20"/>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2" name="椭圆 21"/>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3" name="文本框 22"/>
          <p:cNvSpPr txBox="1"/>
          <p:nvPr/>
        </p:nvSpPr>
        <p:spPr>
          <a:xfrm>
            <a:off x="7448663" y="2513546"/>
            <a:ext cx="1425390"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schemeClr val="accent1"/>
                </a:solidFill>
                <a:effectLst/>
                <a:uLnTx/>
                <a:uFillTx/>
                <a:latin typeface="宋体" panose="02010600030101010101" pitchFamily="2" charset="-122"/>
                <a:ea typeface="宋体" panose="02010600030101010101" pitchFamily="2" charset="-122"/>
                <a:cs typeface="+mn-ea"/>
                <a:sym typeface="+mn-lt"/>
              </a:rPr>
              <a:t>04</a:t>
            </a:r>
            <a:endParaRPr kumimoji="0" lang="zh-CN" altLang="en-US" sz="9600" b="1" i="0" u="none" strike="noStrike" kern="1200" cap="none" spc="0" normalizeH="0" baseline="0" noProof="0" dirty="0">
              <a:ln>
                <a:noFill/>
              </a:ln>
              <a:solidFill>
                <a:schemeClr val="accent1"/>
              </a:solidFill>
              <a:effectLst/>
              <a:uLnTx/>
              <a:uFillTx/>
              <a:latin typeface="宋体" panose="02010600030101010101" pitchFamily="2" charset="-122"/>
              <a:ea typeface="宋体" panose="02010600030101010101" pitchFamily="2" charset="-122"/>
              <a:cs typeface="+mn-ea"/>
              <a:sym typeface="+mn-lt"/>
            </a:endParaRPr>
          </a:p>
        </p:txBody>
      </p:sp>
      <p:sp>
        <p:nvSpPr>
          <p:cNvPr id="24" name="矩形 8"/>
          <p:cNvSpPr/>
          <p:nvPr/>
        </p:nvSpPr>
        <p:spPr>
          <a:xfrm>
            <a:off x="1649074" y="2516417"/>
            <a:ext cx="5190885" cy="583565"/>
          </a:xfrm>
          <a:prstGeom prst="rect">
            <a:avLst/>
          </a:prstGeom>
        </p:spPr>
        <p:txBody>
          <a:bodyPr wrap="square">
            <a:spAutoFit/>
          </a:bodyPr>
          <a:lstStyle/>
          <a:p>
            <a:r>
              <a:rPr lang="zh-CN" altLang="en-US"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我的竞价（普通用户）</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3"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4" name="图片 3"/>
          <p:cNvPicPr>
            <a:picLocks noChangeAspect="1"/>
          </p:cNvPicPr>
          <p:nvPr/>
        </p:nvPicPr>
        <p:blipFill>
          <a:blip r:embed="rId5"/>
          <a:stretch>
            <a:fillRect/>
          </a:stretch>
        </p:blipFill>
        <p:spPr>
          <a:xfrm>
            <a:off x="8036156" y="1105828"/>
            <a:ext cx="3983940" cy="4655488"/>
          </a:xfrm>
          <a:prstGeom prst="rect">
            <a:avLst/>
          </a:prstGeom>
        </p:spPr>
      </p:pic>
      <p:pic>
        <p:nvPicPr>
          <p:cNvPr id="5"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
        <p:nvSpPr>
          <p:cNvPr id="40" name="Rectangle 84"/>
          <p:cNvSpPr/>
          <p:nvPr/>
        </p:nvSpPr>
        <p:spPr>
          <a:xfrm>
            <a:off x="1" y="797487"/>
            <a:ext cx="140676" cy="139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宋体" panose="02010600030101010101" pitchFamily="2" charset="-122"/>
              <a:ea typeface="宋体" panose="02010600030101010101" pitchFamily="2" charset="-122"/>
              <a:cs typeface="+mn-ea"/>
              <a:sym typeface="+mn-lt"/>
            </a:endParaRPr>
          </a:p>
        </p:txBody>
      </p:sp>
      <p:sp>
        <p:nvSpPr>
          <p:cNvPr id="41" name="TextBox 7"/>
          <p:cNvSpPr txBox="1"/>
          <p:nvPr/>
        </p:nvSpPr>
        <p:spPr>
          <a:xfrm>
            <a:off x="726811" y="1024757"/>
            <a:ext cx="4246880" cy="583565"/>
          </a:xfrm>
          <a:prstGeom prst="rect">
            <a:avLst/>
          </a:prstGeom>
          <a:noFill/>
        </p:spPr>
        <p:txBody>
          <a:bodyPr wrap="none" rtlCol="0">
            <a:spAutoFit/>
          </a:bodyPr>
          <a:lstStyle/>
          <a:p>
            <a:r>
              <a:rPr lang="zh-CN" altLang="en-US" sz="3200" dirty="0">
                <a:solidFill>
                  <a:schemeClr val="tx1">
                    <a:lumMod val="75000"/>
                    <a:lumOff val="25000"/>
                  </a:schemeClr>
                </a:solidFill>
                <a:latin typeface="宋体" panose="02010600030101010101" pitchFamily="2" charset="-122"/>
                <a:ea typeface="宋体" panose="02010600030101010101" pitchFamily="2" charset="-122"/>
                <a:cs typeface="+mn-ea"/>
                <a:sym typeface="+mn-lt"/>
              </a:rPr>
              <a:t>我的竞价（普通用户）</a:t>
            </a:r>
          </a:p>
        </p:txBody>
      </p:sp>
      <p:grpSp>
        <p:nvGrpSpPr>
          <p:cNvPr id="80" name="组合 79"/>
          <p:cNvGrpSpPr/>
          <p:nvPr/>
        </p:nvGrpSpPr>
        <p:grpSpPr>
          <a:xfrm rot="15433288">
            <a:off x="1786990" y="-1953351"/>
            <a:ext cx="8481704" cy="9397093"/>
            <a:chOff x="4297364" y="903288"/>
            <a:chExt cx="2946834" cy="3067178"/>
          </a:xfrm>
          <a:solidFill>
            <a:schemeClr val="bg1">
              <a:lumMod val="65000"/>
              <a:alpha val="3000"/>
            </a:schemeClr>
          </a:solidFill>
        </p:grpSpPr>
        <p:sp>
          <p:nvSpPr>
            <p:cNvPr id="81"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2"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3"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4"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5"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8" name="矩形 7"/>
          <p:cNvSpPr/>
          <p:nvPr/>
        </p:nvSpPr>
        <p:spPr>
          <a:xfrm>
            <a:off x="377515" y="1714831"/>
            <a:ext cx="2794355" cy="568745"/>
          </a:xfrm>
          <a:prstGeom prst="rect">
            <a:avLst/>
          </a:prstGeom>
        </p:spPr>
        <p:txBody>
          <a:bodyPr wrap="none">
            <a:spAutoFit/>
          </a:bodyPr>
          <a:lstStyle/>
          <a:p>
            <a:pPr marL="742950" lvl="1" indent="-285750" algn="just">
              <a:lnSpc>
                <a:spcPct val="172000"/>
              </a:lnSpc>
              <a:spcAft>
                <a:spcPts val="0"/>
              </a:spcAft>
              <a:buFont typeface="+mj-lt"/>
              <a:buAutoNum type="alphaLcParenR"/>
            </a:pPr>
            <a:r>
              <a:rPr lang="zh-CN" altLang="zh-CN" b="1" kern="100" dirty="0">
                <a:latin typeface="宋体" panose="02010600030101010101" pitchFamily="2" charset="-122"/>
                <a:ea typeface="宋体" panose="02010600030101010101" pitchFamily="2" charset="-122"/>
                <a:cs typeface="Times New Roman" panose="02020603050405020304" pitchFamily="18" charset="0"/>
              </a:rPr>
              <a:t>我的竞价功能简介</a:t>
            </a:r>
            <a:endParaRPr lang="zh-CN" altLang="zh-CN" b="1" kern="100" dirty="0">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9" name="矩形 8"/>
          <p:cNvSpPr/>
          <p:nvPr/>
        </p:nvSpPr>
        <p:spPr>
          <a:xfrm>
            <a:off x="801370" y="2389505"/>
            <a:ext cx="10453370" cy="1198880"/>
          </a:xfrm>
          <a:prstGeom prst="rect">
            <a:avLst/>
          </a:prstGeom>
        </p:spPr>
        <p:txBody>
          <a:bodyPr wrap="square">
            <a:spAutoFit/>
          </a:bodyPr>
          <a:lstStyle/>
          <a:p>
            <a:pPr algn="just">
              <a:spcAft>
                <a:spcPts val="0"/>
              </a:spcAft>
            </a:pPr>
            <a:r>
              <a:rPr lang="zh-CN" altLang="zh-CN" kern="100" dirty="0">
                <a:latin typeface="宋体" panose="02010600030101010101" pitchFamily="2" charset="-122"/>
                <a:ea typeface="宋体" panose="02010600030101010101" pitchFamily="2" charset="-122"/>
                <a:cs typeface="Times New Roman" panose="02020603050405020304" pitchFamily="18" charset="0"/>
              </a:rPr>
              <a:t>用户可以通过</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“我的</a:t>
            </a:r>
            <a:r>
              <a:rPr lang="zh-CN" altLang="zh-CN" b="1" kern="100" dirty="0">
                <a:latin typeface="宋体" panose="02010600030101010101" pitchFamily="2" charset="-122"/>
                <a:ea typeface="宋体" panose="02010600030101010101" pitchFamily="2" charset="-122"/>
                <a:cs typeface="Times New Roman" panose="02020603050405020304" pitchFamily="18" charset="0"/>
                <a:sym typeface="+mn-ea"/>
              </a:rPr>
              <a:t>竞价</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宋体" panose="02010600030101010101" pitchFamily="2" charset="-122"/>
                <a:ea typeface="宋体" panose="02010600030101010101" pitchFamily="2" charset="-122"/>
                <a:cs typeface="Times New Roman" panose="02020603050405020304" pitchFamily="18" charset="0"/>
              </a:rPr>
              <a:t>查看自己创建的申购单（包括从采购系统</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宋体" panose="02010600030101010101" pitchFamily="2" charset="-122"/>
                <a:ea typeface="宋体" panose="02010600030101010101" pitchFamily="2" charset="-122"/>
                <a:cs typeface="Times New Roman" panose="02020603050405020304" pitchFamily="18" charset="0"/>
              </a:rPr>
              <a:t>资产系统对接获取到的申购单），并且能够对这些申购单进行</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用户初选</a:t>
            </a:r>
            <a:r>
              <a:rPr lang="zh-CN" altLang="zh-CN" kern="100" dirty="0">
                <a:latin typeface="宋体" panose="02010600030101010101" pitchFamily="2" charset="-122"/>
                <a:ea typeface="宋体" panose="02010600030101010101" pitchFamily="2" charset="-122"/>
                <a:cs typeface="Times New Roman" panose="02020603050405020304" pitchFamily="18" charset="0"/>
              </a:rPr>
              <a:t>（选择成交供应商）、</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返回修改</a:t>
            </a:r>
            <a:r>
              <a:rPr lang="zh-CN" altLang="zh-CN" kern="100" dirty="0">
                <a:latin typeface="宋体" panose="02010600030101010101" pitchFamily="2" charset="-122"/>
                <a:ea typeface="宋体" panose="02010600030101010101" pitchFamily="2" charset="-122"/>
                <a:cs typeface="Times New Roman" panose="02020603050405020304" pitchFamily="18" charset="0"/>
              </a:rPr>
              <a:t>（修改完善申购单信息）、</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收货</a:t>
            </a:r>
            <a:r>
              <a:rPr lang="zh-CN"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验收</a:t>
            </a:r>
            <a:r>
              <a:rPr lang="zh-CN"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评价</a:t>
            </a:r>
            <a:r>
              <a:rPr lang="zh-CN" altLang="zh-CN" kern="100" dirty="0">
                <a:latin typeface="宋体" panose="02010600030101010101" pitchFamily="2" charset="-122"/>
                <a:ea typeface="宋体" panose="02010600030101010101" pitchFamily="2" charset="-122"/>
                <a:cs typeface="Times New Roman" panose="02020603050405020304" pitchFamily="18" charset="0"/>
              </a:rPr>
              <a:t>（新增评价、修改评价）、</a:t>
            </a:r>
            <a:r>
              <a:rPr lang="zh-CN" altLang="zh-CN" b="1"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打印</a:t>
            </a:r>
            <a:r>
              <a:rPr lang="zh-CN" altLang="zh-CN"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（验收单、成交通知书等）、</a:t>
            </a:r>
            <a:r>
              <a:rPr lang="zh-CN" altLang="zh-CN" b="1"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申请终止交易</a:t>
            </a:r>
            <a:r>
              <a:rPr lang="zh-CN" altLang="zh-CN"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a:t>
            </a:r>
            <a:r>
              <a:rPr lang="zh-CN" altLang="zh-CN" b="1"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申请再成交</a:t>
            </a:r>
            <a:r>
              <a:rPr lang="zh-CN" altLang="zh-CN" kern="100" dirty="0">
                <a:latin typeface="宋体" panose="02010600030101010101" pitchFamily="2" charset="-122"/>
                <a:ea typeface="宋体" panose="02010600030101010101" pitchFamily="2" charset="-122"/>
                <a:cs typeface="Times New Roman" panose="02020603050405020304" pitchFamily="18" charset="0"/>
              </a:rPr>
              <a:t>。</a:t>
            </a:r>
          </a:p>
          <a:p>
            <a:pPr algn="just">
              <a:spcAft>
                <a:spcPts val="0"/>
              </a:spcAft>
            </a:pPr>
            <a:endParaRPr lang="zh-CN" altLang="zh-CN" kern="100" dirty="0">
              <a:latin typeface="宋体" panose="02010600030101010101" pitchFamily="2" charset="-122"/>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7"/>
          <a:stretch>
            <a:fillRect/>
          </a:stretch>
        </p:blipFill>
        <p:spPr>
          <a:xfrm>
            <a:off x="727075" y="3588385"/>
            <a:ext cx="10937240" cy="1805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1000"/>
                                  </p:stCondLst>
                                  <p:childTnLst>
                                    <p:set>
                                      <p:cBhvr>
                                        <p:cTn id="10" dur="1" fill="hold">
                                          <p:stCondLst>
                                            <p:cond delay="0"/>
                                          </p:stCondLst>
                                        </p:cTn>
                                        <p:tgtEl>
                                          <p:spTgt spid="80"/>
                                        </p:tgtEl>
                                        <p:attrNameLst>
                                          <p:attrName>style.visibility</p:attrName>
                                        </p:attrNameLst>
                                      </p:cBhvr>
                                      <p:to>
                                        <p:strVal val="visible"/>
                                      </p:to>
                                    </p:set>
                                    <p:animEffect transition="in" filter="wheel(1)">
                                      <p:cBhvr>
                                        <p:cTn id="11"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12"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13" name="图片 12"/>
          <p:cNvPicPr>
            <a:picLocks noChangeAspect="1"/>
          </p:cNvPicPr>
          <p:nvPr/>
        </p:nvPicPr>
        <p:blipFill>
          <a:blip r:embed="rId5"/>
          <a:stretch>
            <a:fillRect/>
          </a:stretch>
        </p:blipFill>
        <p:spPr>
          <a:xfrm>
            <a:off x="8036156" y="1105828"/>
            <a:ext cx="3983940" cy="4655488"/>
          </a:xfrm>
          <a:prstGeom prst="rect">
            <a:avLst/>
          </a:prstGeom>
        </p:spPr>
      </p:pic>
      <p:pic>
        <p:nvPicPr>
          <p:cNvPr id="14"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
        <p:nvSpPr>
          <p:cNvPr id="40" name="Rectangle 84"/>
          <p:cNvSpPr/>
          <p:nvPr/>
        </p:nvSpPr>
        <p:spPr>
          <a:xfrm>
            <a:off x="1" y="797487"/>
            <a:ext cx="140676" cy="139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宋体" panose="02010600030101010101" pitchFamily="2" charset="-122"/>
              <a:ea typeface="宋体" panose="02010600030101010101" pitchFamily="2" charset="-122"/>
              <a:cs typeface="+mn-ea"/>
              <a:sym typeface="+mn-lt"/>
            </a:endParaRPr>
          </a:p>
        </p:txBody>
      </p:sp>
      <p:sp>
        <p:nvSpPr>
          <p:cNvPr id="41" name="TextBox 7"/>
          <p:cNvSpPr txBox="1"/>
          <p:nvPr/>
        </p:nvSpPr>
        <p:spPr>
          <a:xfrm>
            <a:off x="726811" y="1024757"/>
            <a:ext cx="4246880" cy="583565"/>
          </a:xfrm>
          <a:prstGeom prst="rect">
            <a:avLst/>
          </a:prstGeom>
          <a:noFill/>
        </p:spPr>
        <p:txBody>
          <a:bodyPr wrap="none" rtlCol="0">
            <a:spAutoFit/>
          </a:bodyPr>
          <a:lstStyle/>
          <a:p>
            <a:r>
              <a:rPr lang="zh-CN" altLang="en-US" sz="3200" dirty="0">
                <a:solidFill>
                  <a:schemeClr val="tx1">
                    <a:lumMod val="75000"/>
                    <a:lumOff val="25000"/>
                  </a:schemeClr>
                </a:solidFill>
                <a:latin typeface="宋体" panose="02010600030101010101" pitchFamily="2" charset="-122"/>
                <a:ea typeface="宋体" panose="02010600030101010101" pitchFamily="2" charset="-122"/>
                <a:cs typeface="+mn-ea"/>
                <a:sym typeface="+mn-lt"/>
              </a:rPr>
              <a:t>我的竞价（普通用户）</a:t>
            </a:r>
          </a:p>
        </p:txBody>
      </p:sp>
      <p:grpSp>
        <p:nvGrpSpPr>
          <p:cNvPr id="80" name="组合 79"/>
          <p:cNvGrpSpPr/>
          <p:nvPr/>
        </p:nvGrpSpPr>
        <p:grpSpPr>
          <a:xfrm rot="15433288">
            <a:off x="1786990" y="-1953351"/>
            <a:ext cx="8481704" cy="9397093"/>
            <a:chOff x="4297364" y="903288"/>
            <a:chExt cx="2946834" cy="3067178"/>
          </a:xfrm>
          <a:solidFill>
            <a:schemeClr val="bg1">
              <a:lumMod val="65000"/>
              <a:alpha val="3000"/>
            </a:schemeClr>
          </a:solidFill>
        </p:grpSpPr>
        <p:sp>
          <p:nvSpPr>
            <p:cNvPr id="81"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2"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3"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4"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5"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2" name="矩形 1"/>
          <p:cNvSpPr/>
          <p:nvPr/>
        </p:nvSpPr>
        <p:spPr>
          <a:xfrm>
            <a:off x="536184" y="3699888"/>
            <a:ext cx="4541332" cy="2110740"/>
          </a:xfrm>
          <a:prstGeom prst="rect">
            <a:avLst/>
          </a:prstGeom>
        </p:spPr>
        <p:txBody>
          <a:bodyPr wrap="square">
            <a:spAutoFit/>
          </a:bodyPr>
          <a:lstStyle/>
          <a:p>
            <a:pPr marL="914400" lvl="1" indent="-457200" algn="just">
              <a:lnSpc>
                <a:spcPct val="172000"/>
              </a:lnSpc>
              <a:spcAft>
                <a:spcPts val="0"/>
              </a:spcAft>
              <a:buFont typeface="+mj-lt"/>
              <a:buAutoNum type="alphaLcParenR" startAt="4"/>
            </a:pP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复制申购单</a:t>
            </a:r>
          </a:p>
          <a:p>
            <a:pPr algn="just">
              <a:spcAft>
                <a:spcPts val="0"/>
              </a:spcAft>
            </a:pPr>
            <a:r>
              <a:rPr lang="zh-CN" altLang="zh-CN" kern="100" dirty="0">
                <a:latin typeface="宋体" panose="02010600030101010101" pitchFamily="2" charset="-122"/>
                <a:ea typeface="宋体" panose="02010600030101010101" pitchFamily="2" charset="-122"/>
                <a:cs typeface="Times New Roman" panose="02020603050405020304" pitchFamily="18" charset="0"/>
              </a:rPr>
              <a:t>在</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“我的竞价”</a:t>
            </a:r>
            <a:r>
              <a:rPr lang="zh-CN" altLang="zh-CN" kern="100" dirty="0">
                <a:latin typeface="宋体" panose="02010600030101010101" pitchFamily="2" charset="-122"/>
                <a:ea typeface="宋体" panose="02010600030101010101" pitchFamily="2" charset="-122"/>
                <a:cs typeface="Times New Roman" panose="02020603050405020304" pitchFamily="18" charset="0"/>
              </a:rPr>
              <a:t>查询页找到需要复制的申购单，将鼠标移动到“更多操作”，在展开的下拉菜单点击</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“复制申购单”</a:t>
            </a:r>
            <a:r>
              <a:rPr lang="zh-CN" altLang="zh-CN" kern="100" dirty="0">
                <a:latin typeface="宋体" panose="02010600030101010101" pitchFamily="2" charset="-122"/>
                <a:ea typeface="宋体" panose="02010600030101010101" pitchFamily="2" charset="-122"/>
                <a:cs typeface="Times New Roman" panose="02020603050405020304" pitchFamily="18" charset="0"/>
              </a:rPr>
              <a:t>，即可打开一个新的填单页面，并载入该申购单的信息，用户可以保存到草稿箱或者提交审核。</a:t>
            </a:r>
          </a:p>
        </p:txBody>
      </p:sp>
      <p:sp>
        <p:nvSpPr>
          <p:cNvPr id="3" name="矩形 2"/>
          <p:cNvSpPr/>
          <p:nvPr/>
        </p:nvSpPr>
        <p:spPr>
          <a:xfrm>
            <a:off x="533207" y="1684693"/>
            <a:ext cx="5244138" cy="1833880"/>
          </a:xfrm>
          <a:prstGeom prst="rect">
            <a:avLst/>
          </a:prstGeom>
        </p:spPr>
        <p:txBody>
          <a:bodyPr wrap="square">
            <a:spAutoFit/>
          </a:bodyPr>
          <a:lstStyle/>
          <a:p>
            <a:pPr marL="914400" lvl="1" indent="-457200" algn="just">
              <a:lnSpc>
                <a:spcPct val="172000"/>
              </a:lnSpc>
              <a:spcAft>
                <a:spcPts val="0"/>
              </a:spcAft>
              <a:buFont typeface="+mj-lt"/>
              <a:buAutoNum type="alphaLcParenR" startAt="3"/>
            </a:pP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查看申购单详情</a:t>
            </a:r>
          </a:p>
          <a:p>
            <a:pPr algn="just">
              <a:spcAft>
                <a:spcPts val="0"/>
              </a:spcAft>
            </a:pPr>
            <a:r>
              <a:rPr lang="zh-CN" altLang="zh-CN" kern="100" dirty="0">
                <a:latin typeface="宋体" panose="02010600030101010101" pitchFamily="2" charset="-122"/>
                <a:ea typeface="宋体" panose="02010600030101010101" pitchFamily="2" charset="-122"/>
                <a:cs typeface="Times New Roman" panose="02020603050405020304" pitchFamily="18" charset="0"/>
              </a:rPr>
              <a:t>点击查询结果页</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申购单所在行的任意项</a:t>
            </a:r>
            <a:r>
              <a:rPr lang="zh-CN" altLang="zh-CN" kern="100" dirty="0">
                <a:latin typeface="宋体" panose="02010600030101010101" pitchFamily="2" charset="-122"/>
                <a:ea typeface="宋体" panose="02010600030101010101" pitchFamily="2" charset="-122"/>
                <a:cs typeface="Times New Roman" panose="02020603050405020304" pitchFamily="18" charset="0"/>
              </a:rPr>
              <a:t>（比如申购主题），或者将鼠标移动到“更多操作”，在展开的下拉菜单中点击</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“查看”</a:t>
            </a:r>
            <a:r>
              <a:rPr lang="zh-CN" altLang="zh-CN" kern="100" dirty="0">
                <a:latin typeface="宋体" panose="02010600030101010101" pitchFamily="2" charset="-122"/>
                <a:ea typeface="宋体" panose="02010600030101010101" pitchFamily="2" charset="-122"/>
                <a:cs typeface="Times New Roman" panose="02020603050405020304" pitchFamily="18" charset="0"/>
              </a:rPr>
              <a:t>，即可进入申购单详情页。</a:t>
            </a:r>
          </a:p>
        </p:txBody>
      </p:sp>
      <p:pic>
        <p:nvPicPr>
          <p:cNvPr id="16" name="图片 15"/>
          <p:cNvPicPr/>
          <p:nvPr/>
        </p:nvPicPr>
        <p:blipFill>
          <a:blip r:embed="rId7"/>
          <a:stretch>
            <a:fillRect/>
          </a:stretch>
        </p:blipFill>
        <p:spPr>
          <a:xfrm>
            <a:off x="5938021" y="2183493"/>
            <a:ext cx="5788983" cy="1891304"/>
          </a:xfrm>
          <a:prstGeom prst="rect">
            <a:avLst/>
          </a:prstGeom>
        </p:spPr>
      </p:pic>
      <p:pic>
        <p:nvPicPr>
          <p:cNvPr id="17" name="图片 16"/>
          <p:cNvPicPr/>
          <p:nvPr/>
        </p:nvPicPr>
        <p:blipFill>
          <a:blip r:embed="rId8"/>
          <a:stretch>
            <a:fillRect/>
          </a:stretch>
        </p:blipFill>
        <p:spPr>
          <a:xfrm>
            <a:off x="5934578" y="4316938"/>
            <a:ext cx="5795868" cy="17624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1000"/>
                                  </p:stCondLst>
                                  <p:childTnLst>
                                    <p:set>
                                      <p:cBhvr>
                                        <p:cTn id="10" dur="1" fill="hold">
                                          <p:stCondLst>
                                            <p:cond delay="0"/>
                                          </p:stCondLst>
                                        </p:cTn>
                                        <p:tgtEl>
                                          <p:spTgt spid="80"/>
                                        </p:tgtEl>
                                        <p:attrNameLst>
                                          <p:attrName>style.visibility</p:attrName>
                                        </p:attrNameLst>
                                      </p:cBhvr>
                                      <p:to>
                                        <p:strVal val="visible"/>
                                      </p:to>
                                    </p:set>
                                    <p:animEffect transition="in" filter="wheel(1)">
                                      <p:cBhvr>
                                        <p:cTn id="11"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3"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5" name="图片 4"/>
          <p:cNvPicPr>
            <a:picLocks noChangeAspect="1"/>
          </p:cNvPicPr>
          <p:nvPr/>
        </p:nvPicPr>
        <p:blipFill>
          <a:blip r:embed="rId5"/>
          <a:stretch>
            <a:fillRect/>
          </a:stretch>
        </p:blipFill>
        <p:spPr>
          <a:xfrm>
            <a:off x="8036156" y="1105828"/>
            <a:ext cx="3983940" cy="4655488"/>
          </a:xfrm>
          <a:prstGeom prst="rect">
            <a:avLst/>
          </a:prstGeom>
        </p:spPr>
      </p:pic>
      <p:pic>
        <p:nvPicPr>
          <p:cNvPr id="6"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
        <p:nvSpPr>
          <p:cNvPr id="40" name="Rectangle 84"/>
          <p:cNvSpPr/>
          <p:nvPr/>
        </p:nvSpPr>
        <p:spPr>
          <a:xfrm>
            <a:off x="1" y="797487"/>
            <a:ext cx="140676" cy="139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宋体" panose="02010600030101010101" pitchFamily="2" charset="-122"/>
              <a:ea typeface="宋体" panose="02010600030101010101" pitchFamily="2" charset="-122"/>
              <a:cs typeface="+mn-ea"/>
              <a:sym typeface="+mn-lt"/>
            </a:endParaRPr>
          </a:p>
        </p:txBody>
      </p:sp>
      <p:sp>
        <p:nvSpPr>
          <p:cNvPr id="41" name="TextBox 7"/>
          <p:cNvSpPr txBox="1"/>
          <p:nvPr/>
        </p:nvSpPr>
        <p:spPr>
          <a:xfrm>
            <a:off x="726811" y="1024757"/>
            <a:ext cx="4246880" cy="583565"/>
          </a:xfrm>
          <a:prstGeom prst="rect">
            <a:avLst/>
          </a:prstGeom>
          <a:noFill/>
        </p:spPr>
        <p:txBody>
          <a:bodyPr wrap="none" rtlCol="0">
            <a:spAutoFit/>
          </a:bodyPr>
          <a:lstStyle/>
          <a:p>
            <a:r>
              <a:rPr lang="zh-CN" altLang="en-US" sz="3200" dirty="0">
                <a:solidFill>
                  <a:schemeClr val="tx1">
                    <a:lumMod val="75000"/>
                    <a:lumOff val="25000"/>
                  </a:schemeClr>
                </a:solidFill>
                <a:latin typeface="宋体" panose="02010600030101010101" pitchFamily="2" charset="-122"/>
                <a:ea typeface="宋体" panose="02010600030101010101" pitchFamily="2" charset="-122"/>
                <a:cs typeface="+mn-ea"/>
                <a:sym typeface="+mn-lt"/>
              </a:rPr>
              <a:t>我的竞价（普通用户）</a:t>
            </a:r>
          </a:p>
        </p:txBody>
      </p:sp>
      <p:grpSp>
        <p:nvGrpSpPr>
          <p:cNvPr id="80" name="组合 79"/>
          <p:cNvGrpSpPr/>
          <p:nvPr/>
        </p:nvGrpSpPr>
        <p:grpSpPr>
          <a:xfrm rot="15433288">
            <a:off x="1786990" y="-1953351"/>
            <a:ext cx="8481704" cy="9397093"/>
            <a:chOff x="4297364" y="903288"/>
            <a:chExt cx="2946834" cy="3067178"/>
          </a:xfrm>
          <a:solidFill>
            <a:schemeClr val="bg1">
              <a:lumMod val="65000"/>
              <a:alpha val="3000"/>
            </a:schemeClr>
          </a:solidFill>
        </p:grpSpPr>
        <p:sp>
          <p:nvSpPr>
            <p:cNvPr id="81"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2"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3"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4"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5"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4" name="矩形 3"/>
          <p:cNvSpPr/>
          <p:nvPr/>
        </p:nvSpPr>
        <p:spPr>
          <a:xfrm>
            <a:off x="559811" y="1646968"/>
            <a:ext cx="9637134" cy="1835567"/>
          </a:xfrm>
          <a:prstGeom prst="rect">
            <a:avLst/>
          </a:prstGeom>
        </p:spPr>
        <p:txBody>
          <a:bodyPr wrap="square">
            <a:spAutoFit/>
          </a:bodyPr>
          <a:lstStyle/>
          <a:p>
            <a:pPr marL="914400" lvl="1" indent="-457200" algn="just">
              <a:lnSpc>
                <a:spcPct val="172000"/>
              </a:lnSpc>
              <a:spcAft>
                <a:spcPts val="0"/>
              </a:spcAft>
              <a:buFont typeface="+mj-lt"/>
              <a:buAutoNum type="alphaLcParenR" startAt="5"/>
            </a:pP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自行返回修改</a:t>
            </a:r>
          </a:p>
          <a:p>
            <a:pPr algn="just">
              <a:spcAft>
                <a:spcPts val="0"/>
              </a:spcAft>
            </a:pPr>
            <a:r>
              <a:rPr lang="zh-CN" altLang="zh-CN" kern="100" dirty="0">
                <a:latin typeface="宋体" panose="02010600030101010101" pitchFamily="2" charset="-122"/>
                <a:ea typeface="宋体" panose="02010600030101010101" pitchFamily="2" charset="-122"/>
                <a:cs typeface="Times New Roman" panose="02020603050405020304" pitchFamily="18" charset="0"/>
              </a:rPr>
              <a:t>在申购单提交后等待发布审批的过程中，如果申购用户需要修改申购单信息，则可以在</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“我的竞价”</a:t>
            </a:r>
            <a:r>
              <a:rPr lang="zh-CN" altLang="zh-CN" kern="100" dirty="0">
                <a:latin typeface="宋体" panose="02010600030101010101" pitchFamily="2" charset="-122"/>
                <a:ea typeface="宋体" panose="02010600030101010101" pitchFamily="2" charset="-122"/>
                <a:cs typeface="Times New Roman" panose="02020603050405020304" pitchFamily="18" charset="0"/>
              </a:rPr>
              <a:t>找到对应的申购单，将鼠标移动到</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“更多操作</a:t>
            </a:r>
            <a:r>
              <a:rPr lang="zh-CN" altLang="zh-CN" kern="100" dirty="0">
                <a:latin typeface="宋体" panose="02010600030101010101" pitchFamily="2" charset="-122"/>
                <a:ea typeface="宋体" panose="02010600030101010101" pitchFamily="2" charset="-122"/>
                <a:cs typeface="Times New Roman" panose="02020603050405020304" pitchFamily="18" charset="0"/>
              </a:rPr>
              <a:t>”，在弹出的下拉菜单中选择</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“自行返回修改”</a:t>
            </a:r>
            <a:r>
              <a:rPr lang="zh-CN" altLang="zh-CN" kern="100" dirty="0">
                <a:latin typeface="宋体" panose="02010600030101010101" pitchFamily="2" charset="-122"/>
                <a:ea typeface="宋体" panose="02010600030101010101" pitchFamily="2" charset="-122"/>
                <a:cs typeface="Times New Roman" panose="02020603050405020304" pitchFamily="18" charset="0"/>
              </a:rPr>
              <a:t>，则该申购单会从发布审批撤回，用户可以在</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“我的申购”</a:t>
            </a:r>
            <a:r>
              <a:rPr lang="en-US" altLang="zh-CN" b="1" kern="100" dirty="0">
                <a:latin typeface="宋体" panose="02010600030101010101" pitchFamily="2" charset="-122"/>
                <a:ea typeface="宋体" panose="02010600030101010101" pitchFamily="2" charset="-122"/>
                <a:cs typeface="Times New Roman" panose="02020603050405020304" pitchFamily="18" charset="0"/>
              </a:rPr>
              <a:t>-</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“待修改”</a:t>
            </a:r>
            <a:r>
              <a:rPr lang="zh-CN" altLang="zh-CN" kern="100" dirty="0">
                <a:latin typeface="宋体" panose="02010600030101010101" pitchFamily="2" charset="-122"/>
                <a:ea typeface="宋体" panose="02010600030101010101" pitchFamily="2" charset="-122"/>
                <a:cs typeface="Times New Roman" panose="02020603050405020304" pitchFamily="18" charset="0"/>
              </a:rPr>
              <a:t>中对申购单修改后再行提交。</a:t>
            </a:r>
          </a:p>
        </p:txBody>
      </p:sp>
      <p:pic>
        <p:nvPicPr>
          <p:cNvPr id="15" name="图片 14"/>
          <p:cNvPicPr/>
          <p:nvPr/>
        </p:nvPicPr>
        <p:blipFill>
          <a:blip r:embed="rId7"/>
          <a:srcRect b="9888"/>
          <a:stretch>
            <a:fillRect/>
          </a:stretch>
        </p:blipFill>
        <p:spPr>
          <a:xfrm>
            <a:off x="1793485" y="3650239"/>
            <a:ext cx="7169786" cy="2117694"/>
          </a:xfrm>
          <a:prstGeom prst="rect">
            <a:avLst/>
          </a:prstGeom>
          <a:ln>
            <a:noFill/>
          </a:ln>
        </p:spPr>
      </p:pic>
      <p:pic>
        <p:nvPicPr>
          <p:cNvPr id="18" name="图片 17"/>
          <p:cNvPicPr/>
          <p:nvPr/>
        </p:nvPicPr>
        <p:blipFill>
          <a:blip r:embed="rId7"/>
          <a:srcRect b="9888"/>
          <a:stretch>
            <a:fillRect/>
          </a:stretch>
        </p:blipFill>
        <p:spPr>
          <a:xfrm>
            <a:off x="1945885" y="3802639"/>
            <a:ext cx="7169786" cy="2117694"/>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1000"/>
                                  </p:stCondLst>
                                  <p:childTnLst>
                                    <p:set>
                                      <p:cBhvr>
                                        <p:cTn id="10" dur="1" fill="hold">
                                          <p:stCondLst>
                                            <p:cond delay="0"/>
                                          </p:stCondLst>
                                        </p:cTn>
                                        <p:tgtEl>
                                          <p:spTgt spid="80"/>
                                        </p:tgtEl>
                                        <p:attrNameLst>
                                          <p:attrName>style.visibility</p:attrName>
                                        </p:attrNameLst>
                                      </p:cBhvr>
                                      <p:to>
                                        <p:strVal val="visible"/>
                                      </p:to>
                                    </p:set>
                                    <p:animEffect transition="in" filter="wheel(1)">
                                      <p:cBhvr>
                                        <p:cTn id="11"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5"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6" name="图片 5"/>
          <p:cNvPicPr>
            <a:picLocks noChangeAspect="1"/>
          </p:cNvPicPr>
          <p:nvPr/>
        </p:nvPicPr>
        <p:blipFill>
          <a:blip r:embed="rId5"/>
          <a:stretch>
            <a:fillRect/>
          </a:stretch>
        </p:blipFill>
        <p:spPr>
          <a:xfrm>
            <a:off x="8036156" y="1105828"/>
            <a:ext cx="3983940" cy="4655488"/>
          </a:xfrm>
          <a:prstGeom prst="rect">
            <a:avLst/>
          </a:prstGeom>
        </p:spPr>
      </p:pic>
      <p:pic>
        <p:nvPicPr>
          <p:cNvPr id="7"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
        <p:nvSpPr>
          <p:cNvPr id="40" name="Rectangle 84"/>
          <p:cNvSpPr/>
          <p:nvPr/>
        </p:nvSpPr>
        <p:spPr>
          <a:xfrm>
            <a:off x="1" y="797487"/>
            <a:ext cx="140676" cy="139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宋体" panose="02010600030101010101" pitchFamily="2" charset="-122"/>
              <a:ea typeface="宋体" panose="02010600030101010101" pitchFamily="2" charset="-122"/>
              <a:cs typeface="+mn-ea"/>
              <a:sym typeface="+mn-lt"/>
            </a:endParaRPr>
          </a:p>
        </p:txBody>
      </p:sp>
      <p:sp>
        <p:nvSpPr>
          <p:cNvPr id="41" name="TextBox 7"/>
          <p:cNvSpPr txBox="1"/>
          <p:nvPr/>
        </p:nvSpPr>
        <p:spPr>
          <a:xfrm>
            <a:off x="726811" y="1024757"/>
            <a:ext cx="4246880" cy="583565"/>
          </a:xfrm>
          <a:prstGeom prst="rect">
            <a:avLst/>
          </a:prstGeom>
          <a:noFill/>
        </p:spPr>
        <p:txBody>
          <a:bodyPr wrap="none" rtlCol="0">
            <a:spAutoFit/>
          </a:bodyPr>
          <a:lstStyle/>
          <a:p>
            <a:r>
              <a:rPr lang="zh-CN" altLang="en-US" sz="3200" dirty="0">
                <a:solidFill>
                  <a:schemeClr val="tx1">
                    <a:lumMod val="75000"/>
                    <a:lumOff val="25000"/>
                  </a:schemeClr>
                </a:solidFill>
                <a:latin typeface="宋体" panose="02010600030101010101" pitchFamily="2" charset="-122"/>
                <a:ea typeface="宋体" panose="02010600030101010101" pitchFamily="2" charset="-122"/>
                <a:cs typeface="+mn-ea"/>
                <a:sym typeface="+mn-lt"/>
              </a:rPr>
              <a:t>我的竞价（普通用户）</a:t>
            </a:r>
          </a:p>
        </p:txBody>
      </p:sp>
      <p:grpSp>
        <p:nvGrpSpPr>
          <p:cNvPr id="80" name="组合 79"/>
          <p:cNvGrpSpPr/>
          <p:nvPr/>
        </p:nvGrpSpPr>
        <p:grpSpPr>
          <a:xfrm rot="15433288">
            <a:off x="1786990" y="-1953351"/>
            <a:ext cx="8481704" cy="9397093"/>
            <a:chOff x="4297364" y="903288"/>
            <a:chExt cx="2946834" cy="3067178"/>
          </a:xfrm>
          <a:solidFill>
            <a:schemeClr val="bg1">
              <a:lumMod val="65000"/>
              <a:alpha val="3000"/>
            </a:schemeClr>
          </a:solidFill>
        </p:grpSpPr>
        <p:sp>
          <p:nvSpPr>
            <p:cNvPr id="81"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2"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3"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4"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5"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2" name="矩形 1"/>
          <p:cNvSpPr/>
          <p:nvPr/>
        </p:nvSpPr>
        <p:spPr>
          <a:xfrm>
            <a:off x="511397" y="1684660"/>
            <a:ext cx="5672327" cy="2110740"/>
          </a:xfrm>
          <a:prstGeom prst="rect">
            <a:avLst/>
          </a:prstGeom>
        </p:spPr>
        <p:txBody>
          <a:bodyPr wrap="square">
            <a:spAutoFit/>
          </a:bodyPr>
          <a:lstStyle/>
          <a:p>
            <a:pPr marL="742950" lvl="1" indent="-285750" algn="just">
              <a:lnSpc>
                <a:spcPct val="172000"/>
              </a:lnSpc>
              <a:spcAft>
                <a:spcPts val="0"/>
              </a:spcAft>
              <a:buFont typeface="+mj-lt"/>
              <a:buAutoNum type="alphaLcParenR" startAt="6"/>
            </a:pP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打印</a:t>
            </a:r>
          </a:p>
          <a:p>
            <a:pPr algn="just">
              <a:spcAft>
                <a:spcPts val="0"/>
              </a:spcAft>
            </a:pPr>
            <a:r>
              <a:rPr lang="zh-CN" altLang="zh-CN"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kern="100" dirty="0">
                <a:latin typeface="宋体" panose="02010600030101010101" pitchFamily="2" charset="-122"/>
                <a:ea typeface="宋体" panose="02010600030101010101" pitchFamily="2" charset="-122"/>
                <a:cs typeface="Times New Roman" panose="02020603050405020304" pitchFamily="18" charset="0"/>
              </a:rPr>
              <a:t>）在</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“我的竞价”</a:t>
            </a:r>
            <a:r>
              <a:rPr lang="zh-CN" altLang="zh-CN" kern="100" dirty="0">
                <a:latin typeface="宋体" panose="02010600030101010101" pitchFamily="2" charset="-122"/>
                <a:ea typeface="宋体" panose="02010600030101010101" pitchFamily="2" charset="-122"/>
                <a:cs typeface="Times New Roman" panose="02020603050405020304" pitchFamily="18" charset="0"/>
              </a:rPr>
              <a:t>查询页，找到需要打印的申购单，点击“打印”，在展开的下拉菜单点击</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“打印”。</a:t>
            </a:r>
            <a:endParaRPr lang="zh-CN" altLang="zh-CN" kern="100" dirty="0">
              <a:latin typeface="宋体" panose="02010600030101010101" pitchFamily="2" charset="-122"/>
              <a:ea typeface="宋体" panose="02010600030101010101" pitchFamily="2" charset="-122"/>
              <a:cs typeface="Times New Roman" panose="02020603050405020304" pitchFamily="18" charset="0"/>
            </a:endParaRPr>
          </a:p>
          <a:p>
            <a:pPr algn="just">
              <a:spcAft>
                <a:spcPts val="0"/>
              </a:spcAft>
            </a:pPr>
            <a:r>
              <a:rPr lang="zh-CN" altLang="zh-CN" kern="100" dirty="0">
                <a:latin typeface="宋体" panose="02010600030101010101" pitchFamily="2" charset="-122"/>
                <a:ea typeface="宋体" panose="02010600030101010101" pitchFamily="2" charset="-122"/>
                <a:cs typeface="Times New Roman" panose="02020603050405020304" pitchFamily="18" charset="0"/>
              </a:rPr>
              <a:t>【注意】各采购单位可打印的模板类型存在差异，且</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申购单所在节点</a:t>
            </a:r>
            <a:r>
              <a:rPr lang="zh-CN" altLang="zh-CN" kern="100" dirty="0">
                <a:latin typeface="宋体" panose="02010600030101010101" pitchFamily="2" charset="-122"/>
                <a:ea typeface="宋体" panose="02010600030101010101" pitchFamily="2" charset="-122"/>
                <a:cs typeface="Times New Roman" panose="02020603050405020304" pitchFamily="18" charset="0"/>
              </a:rPr>
              <a:t>会影响模板当前是否可以打印，具体以页面提示为准。</a:t>
            </a:r>
          </a:p>
        </p:txBody>
      </p:sp>
      <p:sp>
        <p:nvSpPr>
          <p:cNvPr id="3" name="矩形 2"/>
          <p:cNvSpPr/>
          <p:nvPr/>
        </p:nvSpPr>
        <p:spPr>
          <a:xfrm>
            <a:off x="6537635" y="2297433"/>
            <a:ext cx="4786354" cy="1198880"/>
          </a:xfrm>
          <a:prstGeom prst="rect">
            <a:avLst/>
          </a:prstGeom>
        </p:spPr>
        <p:txBody>
          <a:bodyPr wrap="square">
            <a:spAutoFit/>
          </a:bodyPr>
          <a:lstStyle/>
          <a:p>
            <a:pPr algn="just">
              <a:spcAft>
                <a:spcPts val="0"/>
              </a:spcAft>
            </a:pPr>
            <a:r>
              <a:rPr lang="zh-CN" altLang="zh-CN"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2</a:t>
            </a:r>
            <a:r>
              <a:rPr lang="zh-CN" altLang="zh-CN" kern="100" dirty="0">
                <a:latin typeface="宋体" panose="02010600030101010101" pitchFamily="2" charset="-122"/>
                <a:ea typeface="宋体" panose="02010600030101010101" pitchFamily="2" charset="-122"/>
                <a:cs typeface="Times New Roman" panose="02020603050405020304" pitchFamily="18" charset="0"/>
              </a:rPr>
              <a:t>）随后在弹出的对话框选择需打印的内容（部分打印模板还需要选择成交供应商），然后点击</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“打印预览”</a:t>
            </a:r>
            <a:r>
              <a:rPr lang="zh-CN" altLang="zh-CN" kern="100" dirty="0">
                <a:latin typeface="宋体" panose="02010600030101010101" pitchFamily="2" charset="-122"/>
                <a:ea typeface="宋体" panose="02010600030101010101" pitchFamily="2" charset="-122"/>
                <a:cs typeface="Times New Roman" panose="02020603050405020304" pitchFamily="18" charset="0"/>
              </a:rPr>
              <a:t>，即可弹出浏览器打印对话框。</a:t>
            </a:r>
          </a:p>
        </p:txBody>
      </p:sp>
      <p:pic>
        <p:nvPicPr>
          <p:cNvPr id="8" name="图片 7"/>
          <p:cNvPicPr>
            <a:picLocks noChangeAspect="1"/>
          </p:cNvPicPr>
          <p:nvPr/>
        </p:nvPicPr>
        <p:blipFill>
          <a:blip r:embed="rId7"/>
          <a:stretch>
            <a:fillRect/>
          </a:stretch>
        </p:blipFill>
        <p:spPr>
          <a:xfrm>
            <a:off x="6690995" y="3795395"/>
            <a:ext cx="4632960" cy="2271395"/>
          </a:xfrm>
          <a:prstGeom prst="rect">
            <a:avLst/>
          </a:prstGeom>
        </p:spPr>
      </p:pic>
      <p:pic>
        <p:nvPicPr>
          <p:cNvPr id="9" name="图片 8"/>
          <p:cNvPicPr>
            <a:picLocks noChangeAspect="1"/>
          </p:cNvPicPr>
          <p:nvPr/>
        </p:nvPicPr>
        <p:blipFill>
          <a:blip r:embed="rId8"/>
          <a:stretch>
            <a:fillRect/>
          </a:stretch>
        </p:blipFill>
        <p:spPr>
          <a:xfrm>
            <a:off x="507365" y="4366895"/>
            <a:ext cx="5784850" cy="16662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1000"/>
                                  </p:stCondLst>
                                  <p:childTnLst>
                                    <p:set>
                                      <p:cBhvr>
                                        <p:cTn id="10" dur="1" fill="hold">
                                          <p:stCondLst>
                                            <p:cond delay="0"/>
                                          </p:stCondLst>
                                        </p:cTn>
                                        <p:tgtEl>
                                          <p:spTgt spid="80"/>
                                        </p:tgtEl>
                                        <p:attrNameLst>
                                          <p:attrName>style.visibility</p:attrName>
                                        </p:attrNameLst>
                                      </p:cBhvr>
                                      <p:to>
                                        <p:strVal val="visible"/>
                                      </p:to>
                                    </p:set>
                                    <p:animEffect transition="in" filter="wheel(1)">
                                      <p:cBhvr>
                                        <p:cTn id="11"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4" name="图片 3"/>
          <p:cNvPicPr>
            <a:picLocks noChangeAspect="1"/>
          </p:cNvPicPr>
          <p:nvPr/>
        </p:nvPicPr>
        <p:blipFill>
          <a:blip r:embed="rId4"/>
          <a:stretch>
            <a:fillRect/>
          </a:stretch>
        </p:blipFill>
        <p:spPr>
          <a:xfrm>
            <a:off x="8036156" y="1105828"/>
            <a:ext cx="3983940" cy="4655488"/>
          </a:xfrm>
          <a:prstGeom prst="rect">
            <a:avLst/>
          </a:prstGeom>
        </p:spPr>
      </p:pic>
      <p:pic>
        <p:nvPicPr>
          <p:cNvPr id="3" name="已粘贴的影片.png" descr="已粘贴的影片.png"/>
          <p:cNvPicPr>
            <a:picLocks noChangeAspect="1"/>
          </p:cNvPicPr>
          <p:nvPr/>
        </p:nvPicPr>
        <p:blipFill>
          <a:blip r:embed="rId5"/>
          <a:srcRect r="67418"/>
          <a:stretch>
            <a:fillRect/>
          </a:stretch>
        </p:blipFill>
        <p:spPr>
          <a:xfrm>
            <a:off x="9816465" y="119380"/>
            <a:ext cx="1969770" cy="1943100"/>
          </a:xfrm>
          <a:prstGeom prst="rect">
            <a:avLst/>
          </a:prstGeom>
          <a:ln w="12700">
            <a:miter lim="400000"/>
            <a:headEnd/>
            <a:tailEnd/>
          </a:ln>
        </p:spPr>
      </p:pic>
      <p:pic>
        <p:nvPicPr>
          <p:cNvPr id="5" name="已粘贴的影片.png" descr="已粘贴的影片.png"/>
          <p:cNvPicPr>
            <a:picLocks noChangeAspect="1"/>
          </p:cNvPicPr>
          <p:nvPr/>
        </p:nvPicPr>
        <p:blipFill>
          <a:blip r:embed="rId6">
            <a:alphaModFix amt="23242"/>
          </a:blip>
          <a:srcRect t="36861"/>
          <a:stretch>
            <a:fillRect/>
          </a:stretch>
        </p:blipFill>
        <p:spPr>
          <a:xfrm>
            <a:off x="5619410" y="4390517"/>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
        <p:nvSpPr>
          <p:cNvPr id="10" name="椭圆 9"/>
          <p:cNvSpPr/>
          <p:nvPr/>
        </p:nvSpPr>
        <p:spPr>
          <a:xfrm rot="20722132">
            <a:off x="2908155" y="6082291"/>
            <a:ext cx="698784" cy="698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13" name="矩形 12"/>
          <p:cNvSpPr/>
          <p:nvPr/>
        </p:nvSpPr>
        <p:spPr>
          <a:xfrm>
            <a:off x="6526554" y="367045"/>
            <a:ext cx="2711562" cy="885973"/>
          </a:xfrm>
          <a:prstGeom prst="rect">
            <a:avLst/>
          </a:prstGeom>
          <a:solidFill>
            <a:schemeClr val="accent1">
              <a:lumMod val="75000"/>
            </a:schemeClr>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14" name="矩形 13"/>
          <p:cNvSpPr/>
          <p:nvPr/>
        </p:nvSpPr>
        <p:spPr>
          <a:xfrm>
            <a:off x="585953" y="345499"/>
            <a:ext cx="4812875" cy="1089529"/>
          </a:xfrm>
          <a:prstGeom prst="rect">
            <a:avLst/>
          </a:prstGeom>
        </p:spPr>
        <p:txBody>
          <a:bodyPr wrap="square">
            <a:spAutoFit/>
          </a:bodyPr>
          <a:lstStyle/>
          <a:p>
            <a:pPr algn="dist" defTabSz="914400">
              <a:lnSpc>
                <a:spcPct val="90000"/>
              </a:lnSpc>
              <a:spcBef>
                <a:spcPct val="0"/>
              </a:spcBef>
            </a:pPr>
            <a:r>
              <a:rPr lang="en-US" altLang="zh-CN" sz="7200" dirty="0">
                <a:solidFill>
                  <a:srgbClr val="2F5597"/>
                </a:solidFill>
                <a:latin typeface="宋体" panose="02010600030101010101" pitchFamily="2" charset="-122"/>
                <a:ea typeface="宋体" panose="02010600030101010101" pitchFamily="2" charset="-122"/>
                <a:cs typeface="+mn-ea"/>
                <a:sym typeface="+mn-lt"/>
              </a:rPr>
              <a:t>CONTENT</a:t>
            </a:r>
            <a:endParaRPr lang="zh-CN" altLang="en-US" sz="7200" dirty="0">
              <a:solidFill>
                <a:srgbClr val="2F5597"/>
              </a:solidFill>
              <a:latin typeface="宋体" panose="02010600030101010101" pitchFamily="2" charset="-122"/>
              <a:ea typeface="宋体" panose="02010600030101010101" pitchFamily="2" charset="-122"/>
              <a:cs typeface="+mn-ea"/>
              <a:sym typeface="+mn-lt"/>
            </a:endParaRPr>
          </a:p>
        </p:txBody>
      </p:sp>
      <p:sp>
        <p:nvSpPr>
          <p:cNvPr id="15" name="TextBox 891"/>
          <p:cNvSpPr txBox="1"/>
          <p:nvPr/>
        </p:nvSpPr>
        <p:spPr>
          <a:xfrm>
            <a:off x="6851893" y="367045"/>
            <a:ext cx="2060884" cy="830997"/>
          </a:xfrm>
          <a:prstGeom prst="rect">
            <a:avLst/>
          </a:prstGeom>
          <a:noFill/>
        </p:spPr>
        <p:txBody>
          <a:bodyPr wrap="square" rtlCol="0">
            <a:spAutoFit/>
          </a:bodyPr>
          <a:lstStyle/>
          <a:p>
            <a:pPr algn="dist"/>
            <a:r>
              <a:rPr lang="zh-CN" altLang="en-US" sz="4800" dirty="0">
                <a:solidFill>
                  <a:schemeClr val="bg1"/>
                </a:solidFill>
                <a:latin typeface="宋体" panose="02010600030101010101" pitchFamily="2" charset="-122"/>
                <a:ea typeface="宋体" panose="02010600030101010101" pitchFamily="2" charset="-122"/>
                <a:cs typeface="+mn-ea"/>
                <a:sym typeface="+mn-lt"/>
              </a:rPr>
              <a:t>目录</a:t>
            </a:r>
            <a:endParaRPr lang="zh-CN" altLang="en-US" sz="4800"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sp>
        <p:nvSpPr>
          <p:cNvPr id="16" name="矩形 15"/>
          <p:cNvSpPr/>
          <p:nvPr/>
        </p:nvSpPr>
        <p:spPr>
          <a:xfrm>
            <a:off x="6794462" y="3288462"/>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宋体" panose="02010600030101010101" pitchFamily="2" charset="-122"/>
                <a:ea typeface="宋体" panose="02010600030101010101" pitchFamily="2" charset="-122"/>
                <a:cs typeface="+mn-ea"/>
                <a:sym typeface="+mn-lt"/>
              </a:rPr>
              <a:t>05</a:t>
            </a:r>
            <a:endParaRPr lang="zh-CN" altLang="en-US" dirty="0">
              <a:latin typeface="宋体" panose="02010600030101010101" pitchFamily="2" charset="-122"/>
              <a:ea typeface="宋体" panose="02010600030101010101" pitchFamily="2" charset="-122"/>
              <a:cs typeface="+mn-ea"/>
              <a:sym typeface="+mn-lt"/>
            </a:endParaRPr>
          </a:p>
        </p:txBody>
      </p:sp>
      <p:sp>
        <p:nvSpPr>
          <p:cNvPr id="17" name="文本框 16"/>
          <p:cNvSpPr txBox="1"/>
          <p:nvPr/>
        </p:nvSpPr>
        <p:spPr>
          <a:xfrm>
            <a:off x="7490013" y="3250362"/>
            <a:ext cx="2569368" cy="646331"/>
          </a:xfrm>
          <a:prstGeom prst="rect">
            <a:avLst/>
          </a:prstGeom>
          <a:noFill/>
        </p:spPr>
        <p:txBody>
          <a:bodyPr wrap="square" rtlCol="0">
            <a:spAutoFit/>
          </a:bodyPr>
          <a:lstStyle>
            <a:defPPr>
              <a:defRPr lang="zh-CN"/>
            </a:defPPr>
            <a:lvl1pPr lvl="0">
              <a:defRPr b="1">
                <a:latin typeface="宋体" panose="02010600030101010101" pitchFamily="2" charset="-122"/>
                <a:ea typeface="宋体" panose="02010600030101010101" pitchFamily="2" charset="-122"/>
              </a:defRPr>
            </a:lvl1pPr>
          </a:lstStyle>
          <a:p>
            <a:r>
              <a:rPr lang="zh-CN" altLang="zh-CN" dirty="0"/>
              <a:t>返回修改</a:t>
            </a:r>
            <a:r>
              <a:rPr lang="en-US" altLang="zh-CN" dirty="0"/>
              <a:t>/</a:t>
            </a:r>
            <a:r>
              <a:rPr lang="zh-CN" altLang="zh-CN" dirty="0"/>
              <a:t>完善采购需求（普通用户）</a:t>
            </a:r>
          </a:p>
        </p:txBody>
      </p:sp>
      <p:sp>
        <p:nvSpPr>
          <p:cNvPr id="22" name="矩形 21"/>
          <p:cNvSpPr/>
          <p:nvPr/>
        </p:nvSpPr>
        <p:spPr>
          <a:xfrm>
            <a:off x="6794462" y="4300916"/>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宋体" panose="02010600030101010101" pitchFamily="2" charset="-122"/>
                <a:ea typeface="宋体" panose="02010600030101010101" pitchFamily="2" charset="-122"/>
                <a:cs typeface="+mn-ea"/>
                <a:sym typeface="+mn-lt"/>
              </a:rPr>
              <a:t>06</a:t>
            </a:r>
            <a:endParaRPr lang="zh-CN" altLang="en-US" dirty="0">
              <a:latin typeface="宋体" panose="02010600030101010101" pitchFamily="2" charset="-122"/>
              <a:ea typeface="宋体" panose="02010600030101010101" pitchFamily="2" charset="-122"/>
              <a:cs typeface="+mn-ea"/>
              <a:sym typeface="+mn-lt"/>
            </a:endParaRPr>
          </a:p>
        </p:txBody>
      </p:sp>
      <p:sp>
        <p:nvSpPr>
          <p:cNvPr id="23" name="文本框 22"/>
          <p:cNvSpPr txBox="1"/>
          <p:nvPr/>
        </p:nvSpPr>
        <p:spPr>
          <a:xfrm>
            <a:off x="7491783" y="4351246"/>
            <a:ext cx="2569368" cy="369332"/>
          </a:xfrm>
          <a:prstGeom prst="rect">
            <a:avLst/>
          </a:prstGeom>
          <a:noFill/>
        </p:spPr>
        <p:txBody>
          <a:bodyPr wrap="square" rtlCol="0">
            <a:spAutoFit/>
          </a:bodyPr>
          <a:lstStyle>
            <a:defPPr>
              <a:defRPr lang="zh-CN"/>
            </a:defPPr>
            <a:lvl1pPr lvl="0">
              <a:defRPr b="1">
                <a:latin typeface="宋体" panose="02010600030101010101" pitchFamily="2" charset="-122"/>
                <a:ea typeface="宋体" panose="02010600030101010101" pitchFamily="2" charset="-122"/>
              </a:defRPr>
            </a:lvl1pPr>
          </a:lstStyle>
          <a:p>
            <a:r>
              <a:rPr lang="zh-CN" altLang="zh-CN" dirty="0"/>
              <a:t>初选管理</a:t>
            </a:r>
          </a:p>
        </p:txBody>
      </p:sp>
      <p:grpSp>
        <p:nvGrpSpPr>
          <p:cNvPr id="28" name="组合 27"/>
          <p:cNvGrpSpPr/>
          <p:nvPr/>
        </p:nvGrpSpPr>
        <p:grpSpPr>
          <a:xfrm>
            <a:off x="925225" y="6103932"/>
            <a:ext cx="11512319" cy="1438068"/>
            <a:chOff x="925225" y="6103932"/>
            <a:chExt cx="11512319" cy="1438068"/>
          </a:xfrm>
        </p:grpSpPr>
        <p:sp>
          <p:nvSpPr>
            <p:cNvPr id="30"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31"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32"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34"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sp>
        <p:nvSpPr>
          <p:cNvPr id="35" name="矩形 34"/>
          <p:cNvSpPr/>
          <p:nvPr/>
        </p:nvSpPr>
        <p:spPr>
          <a:xfrm>
            <a:off x="2133909" y="2269980"/>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宋体" panose="02010600030101010101" pitchFamily="2" charset="-122"/>
                <a:ea typeface="宋体" panose="02010600030101010101" pitchFamily="2" charset="-122"/>
                <a:cs typeface="+mn-ea"/>
                <a:sym typeface="+mn-lt"/>
              </a:rPr>
              <a:t>01</a:t>
            </a:r>
            <a:endParaRPr lang="zh-CN" altLang="en-US" dirty="0">
              <a:latin typeface="宋体" panose="02010600030101010101" pitchFamily="2" charset="-122"/>
              <a:ea typeface="宋体" panose="02010600030101010101" pitchFamily="2" charset="-122"/>
              <a:cs typeface="+mn-ea"/>
              <a:sym typeface="+mn-lt"/>
            </a:endParaRPr>
          </a:p>
        </p:txBody>
      </p:sp>
      <p:sp>
        <p:nvSpPr>
          <p:cNvPr id="36" name="文本框 35"/>
          <p:cNvSpPr txBox="1"/>
          <p:nvPr/>
        </p:nvSpPr>
        <p:spPr>
          <a:xfrm>
            <a:off x="2831230" y="2320310"/>
            <a:ext cx="2569368" cy="369332"/>
          </a:xfrm>
          <a:prstGeom prst="rect">
            <a:avLst/>
          </a:prstGeom>
          <a:noFill/>
        </p:spPr>
        <p:txBody>
          <a:bodyPr wrap="square" rtlCol="0">
            <a:spAutoFit/>
          </a:bodyPr>
          <a:lstStyle/>
          <a:p>
            <a:pPr lvl="0"/>
            <a:r>
              <a:rPr lang="zh-CN" altLang="zh-CN" b="1" dirty="0">
                <a:latin typeface="宋体" panose="02010600030101010101" pitchFamily="2" charset="-122"/>
                <a:ea typeface="宋体" panose="02010600030101010101" pitchFamily="2" charset="-122"/>
              </a:rPr>
              <a:t>流程图</a:t>
            </a:r>
          </a:p>
        </p:txBody>
      </p:sp>
      <p:sp>
        <p:nvSpPr>
          <p:cNvPr id="38" name="矩形 37"/>
          <p:cNvSpPr/>
          <p:nvPr/>
        </p:nvSpPr>
        <p:spPr>
          <a:xfrm>
            <a:off x="2147594" y="4300916"/>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宋体" panose="02010600030101010101" pitchFamily="2" charset="-122"/>
                <a:ea typeface="宋体" panose="02010600030101010101" pitchFamily="2" charset="-122"/>
                <a:cs typeface="+mn-ea"/>
                <a:sym typeface="+mn-lt"/>
              </a:rPr>
              <a:t>03</a:t>
            </a:r>
            <a:endParaRPr lang="zh-CN" altLang="en-US" dirty="0">
              <a:latin typeface="宋体" panose="02010600030101010101" pitchFamily="2" charset="-122"/>
              <a:ea typeface="宋体" panose="02010600030101010101" pitchFamily="2" charset="-122"/>
              <a:cs typeface="+mn-ea"/>
              <a:sym typeface="+mn-lt"/>
            </a:endParaRPr>
          </a:p>
        </p:txBody>
      </p:sp>
      <p:sp>
        <p:nvSpPr>
          <p:cNvPr id="39" name="文本框 38"/>
          <p:cNvSpPr txBox="1"/>
          <p:nvPr/>
        </p:nvSpPr>
        <p:spPr>
          <a:xfrm>
            <a:off x="2867775" y="4379186"/>
            <a:ext cx="2569368" cy="369332"/>
          </a:xfrm>
          <a:prstGeom prst="rect">
            <a:avLst/>
          </a:prstGeom>
          <a:noFill/>
        </p:spPr>
        <p:txBody>
          <a:bodyPr wrap="square" rtlCol="0">
            <a:spAutoFit/>
          </a:bodyPr>
          <a:lstStyle>
            <a:defPPr>
              <a:defRPr lang="zh-CN"/>
            </a:defPPr>
            <a:lvl1pPr lvl="0">
              <a:defRPr b="1">
                <a:latin typeface="宋体" panose="02010600030101010101" pitchFamily="2" charset="-122"/>
                <a:ea typeface="宋体" panose="02010600030101010101" pitchFamily="2" charset="-122"/>
              </a:defRPr>
            </a:lvl1pPr>
          </a:lstStyle>
          <a:p>
            <a:r>
              <a:rPr lang="zh-CN" altLang="en-US" dirty="0">
                <a:sym typeface="+mn-lt"/>
              </a:rPr>
              <a:t>填写申购单（普通用户）</a:t>
            </a:r>
          </a:p>
        </p:txBody>
      </p:sp>
      <p:sp>
        <p:nvSpPr>
          <p:cNvPr id="41" name="矩形 40"/>
          <p:cNvSpPr/>
          <p:nvPr/>
        </p:nvSpPr>
        <p:spPr>
          <a:xfrm>
            <a:off x="2133909" y="3282434"/>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宋体" panose="02010600030101010101" pitchFamily="2" charset="-122"/>
                <a:ea typeface="宋体" panose="02010600030101010101" pitchFamily="2" charset="-122"/>
                <a:cs typeface="+mn-ea"/>
                <a:sym typeface="+mn-lt"/>
              </a:rPr>
              <a:t>02</a:t>
            </a:r>
            <a:endParaRPr lang="zh-CN" altLang="en-US" dirty="0">
              <a:latin typeface="宋体" panose="02010600030101010101" pitchFamily="2" charset="-122"/>
              <a:ea typeface="宋体" panose="02010600030101010101" pitchFamily="2" charset="-122"/>
              <a:cs typeface="+mn-ea"/>
              <a:sym typeface="+mn-lt"/>
            </a:endParaRPr>
          </a:p>
        </p:txBody>
      </p:sp>
      <p:sp>
        <p:nvSpPr>
          <p:cNvPr id="42" name="文本框 41"/>
          <p:cNvSpPr txBox="1"/>
          <p:nvPr/>
        </p:nvSpPr>
        <p:spPr>
          <a:xfrm>
            <a:off x="2831230" y="3335304"/>
            <a:ext cx="2569368" cy="369332"/>
          </a:xfrm>
          <a:prstGeom prst="rect">
            <a:avLst/>
          </a:prstGeom>
          <a:noFill/>
        </p:spPr>
        <p:txBody>
          <a:bodyPr wrap="square" rtlCol="0">
            <a:spAutoFit/>
          </a:bodyPr>
          <a:lstStyle>
            <a:defPPr>
              <a:defRPr lang="zh-CN"/>
            </a:defPPr>
            <a:lvl1pPr lvl="0">
              <a:defRPr b="1">
                <a:latin typeface="宋体" panose="02010600030101010101" pitchFamily="2" charset="-122"/>
                <a:ea typeface="宋体" panose="02010600030101010101" pitchFamily="2" charset="-122"/>
              </a:defRPr>
            </a:lvl1pPr>
          </a:lstStyle>
          <a:p>
            <a:r>
              <a:rPr lang="zh-CN" altLang="en-US" dirty="0">
                <a:sym typeface="+mn-lt"/>
              </a:rPr>
              <a:t>待处理事项</a:t>
            </a:r>
          </a:p>
        </p:txBody>
      </p:sp>
      <p:sp>
        <p:nvSpPr>
          <p:cNvPr id="44" name="矩形 43"/>
          <p:cNvSpPr/>
          <p:nvPr/>
        </p:nvSpPr>
        <p:spPr>
          <a:xfrm>
            <a:off x="6794462" y="2308080"/>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宋体" panose="02010600030101010101" pitchFamily="2" charset="-122"/>
                <a:ea typeface="宋体" panose="02010600030101010101" pitchFamily="2" charset="-122"/>
                <a:cs typeface="+mn-ea"/>
                <a:sym typeface="+mn-lt"/>
              </a:rPr>
              <a:t>04</a:t>
            </a:r>
            <a:endParaRPr lang="zh-CN" altLang="en-US" dirty="0">
              <a:latin typeface="宋体" panose="02010600030101010101" pitchFamily="2" charset="-122"/>
              <a:ea typeface="宋体" panose="02010600030101010101" pitchFamily="2" charset="-122"/>
              <a:cs typeface="+mn-ea"/>
              <a:sym typeface="+mn-lt"/>
            </a:endParaRPr>
          </a:p>
        </p:txBody>
      </p:sp>
      <p:sp>
        <p:nvSpPr>
          <p:cNvPr id="45" name="文本框 44"/>
          <p:cNvSpPr txBox="1"/>
          <p:nvPr/>
        </p:nvSpPr>
        <p:spPr>
          <a:xfrm>
            <a:off x="7491783" y="2358410"/>
            <a:ext cx="2569368" cy="368300"/>
          </a:xfrm>
          <a:prstGeom prst="rect">
            <a:avLst/>
          </a:prstGeom>
          <a:noFill/>
        </p:spPr>
        <p:txBody>
          <a:bodyPr wrap="square" rtlCol="0">
            <a:spAutoFit/>
          </a:bodyPr>
          <a:lstStyle>
            <a:defPPr>
              <a:defRPr lang="zh-CN"/>
            </a:defPPr>
            <a:lvl1pPr lvl="0">
              <a:defRPr b="1">
                <a:latin typeface="宋体" panose="02010600030101010101" pitchFamily="2" charset="-122"/>
                <a:ea typeface="宋体" panose="02010600030101010101" pitchFamily="2" charset="-122"/>
              </a:defRPr>
            </a:lvl1pPr>
          </a:lstStyle>
          <a:p>
            <a:r>
              <a:rPr lang="zh-CN" altLang="zh-CN" dirty="0"/>
              <a:t>我的竞价（普通用户）</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down)">
                                      <p:cBhvr>
                                        <p:cTn id="38" dur="500"/>
                                        <p:tgtEl>
                                          <p:spTgt spid="3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down)">
                                      <p:cBhvr>
                                        <p:cTn id="46" dur="500"/>
                                        <p:tgtEl>
                                          <p:spTgt spid="4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down)">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down)">
                                      <p:cBhvr>
                                        <p:cTn id="54" dur="500"/>
                                        <p:tgtEl>
                                          <p:spTgt spid="4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down)">
                                      <p:cBhvr>
                                        <p:cTn id="5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22" grpId="0" animBg="1"/>
      <p:bldP spid="23" grpId="0"/>
      <p:bldP spid="35" grpId="0" animBg="1"/>
      <p:bldP spid="36" grpId="0"/>
      <p:bldP spid="38" grpId="0" animBg="1"/>
      <p:bldP spid="39" grpId="0"/>
      <p:bldP spid="41" grpId="0" animBg="1"/>
      <p:bldP spid="42" grpId="0"/>
      <p:bldP spid="44"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9"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10" name="图片 9"/>
          <p:cNvPicPr>
            <a:picLocks noChangeAspect="1"/>
          </p:cNvPicPr>
          <p:nvPr/>
        </p:nvPicPr>
        <p:blipFill>
          <a:blip r:embed="rId5"/>
          <a:stretch>
            <a:fillRect/>
          </a:stretch>
        </p:blipFill>
        <p:spPr>
          <a:xfrm>
            <a:off x="8036156" y="1105828"/>
            <a:ext cx="3983940" cy="4655488"/>
          </a:xfrm>
          <a:prstGeom prst="rect">
            <a:avLst/>
          </a:prstGeom>
        </p:spPr>
      </p:pic>
      <p:pic>
        <p:nvPicPr>
          <p:cNvPr id="11"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grpSp>
        <p:nvGrpSpPr>
          <p:cNvPr id="2" name="组合 1"/>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5"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6"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7"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14" name="组合 13"/>
          <p:cNvGrpSpPr/>
          <p:nvPr/>
        </p:nvGrpSpPr>
        <p:grpSpPr>
          <a:xfrm>
            <a:off x="-822837" y="-1740227"/>
            <a:ext cx="13690458" cy="9752745"/>
            <a:chOff x="-822837" y="-1740227"/>
            <a:chExt cx="13690458" cy="9752745"/>
          </a:xfrm>
        </p:grpSpPr>
        <p:sp>
          <p:nvSpPr>
            <p:cNvPr id="15" name="任意多边形: 形状 26"/>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ea"/>
                <a:sym typeface="+mn-lt"/>
              </a:endParaRPr>
            </a:p>
          </p:txBody>
        </p:sp>
        <p:sp>
          <p:nvSpPr>
            <p:cNvPr id="16" name="任意多边形: 形状 1"/>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ea"/>
                <a:sym typeface="+mn-lt"/>
              </a:endParaRPr>
            </a:p>
          </p:txBody>
        </p:sp>
      </p:grpSp>
      <p:sp>
        <p:nvSpPr>
          <p:cNvPr id="21" name="椭圆 20"/>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2" name="椭圆 21"/>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3" name="文本框 22"/>
          <p:cNvSpPr txBox="1"/>
          <p:nvPr/>
        </p:nvSpPr>
        <p:spPr>
          <a:xfrm>
            <a:off x="7448663" y="2513546"/>
            <a:ext cx="1425390"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schemeClr val="accent1"/>
                </a:solidFill>
                <a:effectLst/>
                <a:uLnTx/>
                <a:uFillTx/>
                <a:latin typeface="宋体" panose="02010600030101010101" pitchFamily="2" charset="-122"/>
                <a:ea typeface="宋体" panose="02010600030101010101" pitchFamily="2" charset="-122"/>
                <a:cs typeface="+mn-ea"/>
                <a:sym typeface="+mn-lt"/>
              </a:rPr>
              <a:t>05</a:t>
            </a:r>
            <a:endParaRPr kumimoji="0" lang="zh-CN" altLang="en-US" sz="9600" b="1" i="0" u="none" strike="noStrike" kern="1200" cap="none" spc="0" normalizeH="0" baseline="0" noProof="0" dirty="0">
              <a:ln>
                <a:noFill/>
              </a:ln>
              <a:solidFill>
                <a:schemeClr val="accent1"/>
              </a:solidFill>
              <a:effectLst/>
              <a:uLnTx/>
              <a:uFillTx/>
              <a:latin typeface="宋体" panose="02010600030101010101" pitchFamily="2" charset="-122"/>
              <a:ea typeface="宋体" panose="02010600030101010101" pitchFamily="2" charset="-122"/>
              <a:cs typeface="+mn-ea"/>
              <a:sym typeface="+mn-lt"/>
            </a:endParaRPr>
          </a:p>
        </p:txBody>
      </p:sp>
      <p:sp>
        <p:nvSpPr>
          <p:cNvPr id="24" name="矩形 8"/>
          <p:cNvSpPr/>
          <p:nvPr/>
        </p:nvSpPr>
        <p:spPr>
          <a:xfrm>
            <a:off x="1649074" y="2516417"/>
            <a:ext cx="5782662" cy="1077218"/>
          </a:xfrm>
          <a:prstGeom prst="rect">
            <a:avLst/>
          </a:prstGeom>
        </p:spPr>
        <p:txBody>
          <a:bodyPr wrap="square">
            <a:spAutoFit/>
          </a:bodyPr>
          <a:lstStyle/>
          <a:p>
            <a:r>
              <a:rPr lang="zh-CN" altLang="en-US"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返回修改</a:t>
            </a:r>
            <a:r>
              <a:rPr lang="en-US" altLang="zh-CN"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a:t>
            </a:r>
            <a:r>
              <a:rPr lang="zh-CN" altLang="en-US"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完善采购需求</a:t>
            </a:r>
            <a:endParaRPr lang="en-US" altLang="zh-CN"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a:p>
            <a:r>
              <a:rPr lang="zh-CN" altLang="en-US"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（普通用户）</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7" name="图片 6"/>
          <p:cNvPicPr>
            <a:picLocks noChangeAspect="1"/>
          </p:cNvPicPr>
          <p:nvPr/>
        </p:nvPicPr>
        <p:blipFill>
          <a:blip r:embed="rId4"/>
          <a:stretch>
            <a:fillRect/>
          </a:stretch>
        </p:blipFill>
        <p:spPr>
          <a:xfrm>
            <a:off x="8036156" y="1105828"/>
            <a:ext cx="3983940" cy="4655488"/>
          </a:xfrm>
          <a:prstGeom prst="rect">
            <a:avLst/>
          </a:prstGeom>
        </p:spPr>
      </p:pic>
      <p:pic>
        <p:nvPicPr>
          <p:cNvPr id="8" name="已粘贴的影片.png" descr="已粘贴的影片.png"/>
          <p:cNvPicPr>
            <a:picLocks noChangeAspect="1"/>
          </p:cNvPicPr>
          <p:nvPr/>
        </p:nvPicPr>
        <p:blipFill>
          <a:blip r:embed="rId5">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grpSp>
        <p:nvGrpSpPr>
          <p:cNvPr id="39" name="组合 38"/>
          <p:cNvGrpSpPr/>
          <p:nvPr/>
        </p:nvGrpSpPr>
        <p:grpSpPr>
          <a:xfrm rot="15433288">
            <a:off x="2216036" y="-1888845"/>
            <a:ext cx="8481704" cy="9397093"/>
            <a:chOff x="4297364" y="903288"/>
            <a:chExt cx="2946834" cy="3067178"/>
          </a:xfrm>
          <a:solidFill>
            <a:schemeClr val="bg1">
              <a:lumMod val="65000"/>
              <a:alpha val="3000"/>
            </a:schemeClr>
          </a:solidFill>
        </p:grpSpPr>
        <p:sp>
          <p:nvSpPr>
            <p:cNvPr id="40"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1"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2"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3"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4"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45"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latin typeface="宋体" panose="02010600030101010101" pitchFamily="2" charset="-122"/>
              <a:ea typeface="宋体" panose="02010600030101010101" pitchFamily="2" charset="-122"/>
              <a:cs typeface="+mn-ea"/>
              <a:sym typeface="+mn-lt"/>
            </a:endParaRPr>
          </a:p>
        </p:txBody>
      </p:sp>
      <p:sp>
        <p:nvSpPr>
          <p:cNvPr id="46" name="ïş1ídè"/>
          <p:cNvSpPr txBox="1"/>
          <p:nvPr/>
        </p:nvSpPr>
        <p:spPr>
          <a:xfrm>
            <a:off x="0" y="618080"/>
            <a:ext cx="2092035" cy="389252"/>
          </a:xfrm>
          <a:prstGeom prst="rect">
            <a:avLst/>
          </a:prstGeom>
          <a:noFill/>
        </p:spPr>
        <p:txBody>
          <a:bodyPr wrap="square">
            <a:noAutofit/>
          </a:bodyPr>
          <a:lstStyle/>
          <a:p>
            <a:pPr algn="dist"/>
            <a:r>
              <a:rPr lang="zh-CN" altLang="en-US" sz="1400" dirty="0">
                <a:solidFill>
                  <a:schemeClr val="bg1"/>
                </a:solidFill>
                <a:latin typeface="宋体" panose="02010600030101010101" pitchFamily="2" charset="-122"/>
                <a:ea typeface="宋体" panose="02010600030101010101" pitchFamily="2" charset="-122"/>
                <a:cs typeface="+mn-ea"/>
                <a:sym typeface="+mn-lt"/>
              </a:rPr>
              <a:t>返回修改</a:t>
            </a:r>
            <a:r>
              <a:rPr lang="en-US" altLang="zh-CN" sz="1400" dirty="0">
                <a:solidFill>
                  <a:schemeClr val="bg1"/>
                </a:solidFill>
                <a:latin typeface="宋体" panose="02010600030101010101" pitchFamily="2" charset="-122"/>
                <a:ea typeface="宋体" panose="02010600030101010101" pitchFamily="2" charset="-122"/>
                <a:cs typeface="+mn-ea"/>
                <a:sym typeface="+mn-lt"/>
              </a:rPr>
              <a:t>/</a:t>
            </a:r>
            <a:r>
              <a:rPr lang="zh-CN" altLang="en-US" sz="1400" dirty="0">
                <a:solidFill>
                  <a:schemeClr val="bg1"/>
                </a:solidFill>
                <a:latin typeface="宋体" panose="02010600030101010101" pitchFamily="2" charset="-122"/>
                <a:ea typeface="宋体" panose="02010600030101010101" pitchFamily="2" charset="-122"/>
                <a:cs typeface="+mn-ea"/>
                <a:sym typeface="+mn-lt"/>
              </a:rPr>
              <a:t>完善采购需求</a:t>
            </a:r>
          </a:p>
        </p:txBody>
      </p:sp>
      <p:grpSp>
        <p:nvGrpSpPr>
          <p:cNvPr id="47" name="组合 46"/>
          <p:cNvGrpSpPr/>
          <p:nvPr/>
        </p:nvGrpSpPr>
        <p:grpSpPr>
          <a:xfrm>
            <a:off x="925225" y="6103932"/>
            <a:ext cx="11512319" cy="1438068"/>
            <a:chOff x="925225" y="6103932"/>
            <a:chExt cx="11512319" cy="1438068"/>
          </a:xfrm>
        </p:grpSpPr>
        <p:sp>
          <p:nvSpPr>
            <p:cNvPr id="49"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0"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1"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pic>
        <p:nvPicPr>
          <p:cNvPr id="1026" name="图片 20"/>
          <p:cNvPicPr>
            <a:picLocks noChangeAspect="1" noChangeArrowheads="1"/>
          </p:cNvPicPr>
          <p:nvPr/>
        </p:nvPicPr>
        <p:blipFill>
          <a:blip r:embed="rId6">
            <a:extLst>
              <a:ext uri="{28A0092B-C50C-407E-A947-70E740481C1C}">
                <a14:useLocalDpi xmlns:a14="http://schemas.microsoft.com/office/drawing/2010/main" val="0"/>
              </a:ext>
            </a:extLst>
          </a:blip>
          <a:srcRect t="8014"/>
          <a:stretch>
            <a:fillRect/>
          </a:stretch>
        </p:blipFill>
        <p:spPr bwMode="auto">
          <a:xfrm>
            <a:off x="6225608" y="1186081"/>
            <a:ext cx="5480464" cy="1754145"/>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图片 23"/>
          <p:cNvPicPr>
            <a:picLocks noChangeAspect="1" noChangeArrowheads="1"/>
          </p:cNvPicPr>
          <p:nvPr/>
        </p:nvPicPr>
        <p:blipFill>
          <a:blip r:embed="rId7">
            <a:extLst>
              <a:ext uri="{28A0092B-C50C-407E-A947-70E740481C1C}">
                <a14:useLocalDpi xmlns:a14="http://schemas.microsoft.com/office/drawing/2010/main" val="0"/>
              </a:ext>
            </a:extLst>
          </a:blip>
          <a:srcRect t="7280"/>
          <a:stretch>
            <a:fillRect/>
          </a:stretch>
        </p:blipFill>
        <p:spPr bwMode="auto">
          <a:xfrm>
            <a:off x="6225608" y="3508869"/>
            <a:ext cx="5471826" cy="2163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514822" y="2570888"/>
            <a:ext cx="5626343" cy="355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lvl="2" eaLnBrk="0" fontAlgn="base" hangingPunct="0">
              <a:lnSpc>
                <a:spcPct val="150000"/>
              </a:lnSpc>
              <a:spcBef>
                <a:spcPct val="0"/>
              </a:spcBef>
              <a:spcAft>
                <a:spcPct val="0"/>
              </a:spcAft>
              <a:buFont typeface="+mj-lt"/>
              <a:buAutoNum type="alphaLcParenR" startAt="2"/>
            </a:pPr>
            <a:r>
              <a:rPr kumimoji="0" lang="zh-CN"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进入申购单修改页面</a:t>
            </a:r>
            <a:endParaRPr kumimoji="0" lang="zh-CN" sz="12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在</a:t>
            </a:r>
            <a:r>
              <a:rPr kumimoji="0" lang="zh-CN"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“我的竞价”</a:t>
            </a:r>
            <a:r>
              <a:rPr kumimoji="0" lang="zh-CN"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的搜索结果页中，找到需要修改的申购单，将鼠标移动到</a:t>
            </a:r>
            <a:r>
              <a:rPr kumimoji="0" lang="zh-CN"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“更多操作”</a:t>
            </a:r>
            <a:r>
              <a:rPr kumimoji="0" lang="zh-CN"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上，在弹出的下拉菜单中点击</a:t>
            </a:r>
            <a:r>
              <a:rPr kumimoji="0" lang="zh-CN"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“修改”（或者“完善申购需求”），</a:t>
            </a:r>
            <a:r>
              <a:rPr kumimoji="0" lang="zh-CN"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即可进入申购单修改页面。</a:t>
            </a:r>
            <a:endParaRPr kumimoji="0" lang="zh-CN"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（注意：如果直接</a:t>
            </a:r>
            <a:r>
              <a:rPr kumimoji="0" lang="zh-CN"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点击申购单所在行</a:t>
            </a:r>
            <a:r>
              <a:rPr kumimoji="0" lang="zh-CN"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会进入</a:t>
            </a:r>
            <a:r>
              <a:rPr kumimoji="0" lang="zh-CN"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申购单查看详情页面</a:t>
            </a:r>
            <a:r>
              <a:rPr kumimoji="0" lang="zh-CN"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，在详情页面是</a:t>
            </a:r>
            <a:r>
              <a:rPr kumimoji="0" lang="zh-CN"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不能进行申购单修改</a:t>
            </a:r>
            <a:r>
              <a:rPr kumimoji="0" lang="zh-CN"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的操作的）</a:t>
            </a:r>
            <a:endParaRPr kumimoji="0" lang="zh-CN"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p:txBody>
      </p:sp>
      <p:sp>
        <p:nvSpPr>
          <p:cNvPr id="4" name="Rectangle 5"/>
          <p:cNvSpPr>
            <a:spLocks noChangeArrowheads="1"/>
          </p:cNvSpPr>
          <p:nvPr/>
        </p:nvSpPr>
        <p:spPr bwMode="auto">
          <a:xfrm>
            <a:off x="0" y="40444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宋体" panose="02010600030101010101" pitchFamily="2" charset="-122"/>
              <a:ea typeface="宋体" panose="02010600030101010101" pitchFamily="2" charset="-122"/>
            </a:endParaRPr>
          </a:p>
        </p:txBody>
      </p:sp>
      <p:sp>
        <p:nvSpPr>
          <p:cNvPr id="5" name="矩形 4"/>
          <p:cNvSpPr/>
          <p:nvPr/>
        </p:nvSpPr>
        <p:spPr>
          <a:xfrm>
            <a:off x="514822" y="1132019"/>
            <a:ext cx="4350116" cy="1476375"/>
          </a:xfrm>
          <a:prstGeom prst="rect">
            <a:avLst/>
          </a:prstGeom>
        </p:spPr>
        <p:txBody>
          <a:bodyPr wrap="square">
            <a:spAutoFit/>
          </a:bodyPr>
          <a:lstStyle/>
          <a:p>
            <a:pPr marL="0" lvl="1" indent="-285750" algn="just">
              <a:lnSpc>
                <a:spcPct val="150000"/>
              </a:lnSpc>
              <a:spcAft>
                <a:spcPts val="0"/>
              </a:spcAft>
              <a:buFont typeface="+mj-lt"/>
              <a:buAutoNum type="alphaLcParenR"/>
            </a:pP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查看询待修改申购单</a:t>
            </a:r>
            <a:endParaRPr lang="en-US" altLang="zh-CN" sz="2400" b="1" kern="100" dirty="0">
              <a:latin typeface="宋体" panose="02010600030101010101" pitchFamily="2" charset="-122"/>
              <a:ea typeface="宋体" panose="02010600030101010101" pitchFamily="2" charset="-122"/>
              <a:cs typeface="Times New Roman" panose="02020603050405020304" pitchFamily="18" charset="0"/>
            </a:endParaRPr>
          </a:p>
          <a:p>
            <a:pPr marL="0" lvl="1" algn="just">
              <a:lnSpc>
                <a:spcPct val="150000"/>
              </a:lnSpc>
              <a:spcAft>
                <a:spcPts val="0"/>
              </a:spcAft>
            </a:pPr>
            <a:r>
              <a:rPr lang="zh-CN" altLang="zh-CN" dirty="0">
                <a:latin typeface="宋体" panose="02010600030101010101" pitchFamily="2" charset="-122"/>
                <a:ea typeface="宋体" panose="02010600030101010101" pitchFamily="2" charset="-122"/>
                <a:cs typeface="Times New Roman" panose="02020603050405020304" pitchFamily="18" charset="0"/>
              </a:rPr>
              <a:t>进入</a:t>
            </a:r>
            <a:r>
              <a:rPr lang="zh-CN" altLang="zh-CN" b="1" dirty="0">
                <a:latin typeface="宋体" panose="02010600030101010101" pitchFamily="2" charset="-122"/>
                <a:ea typeface="宋体" panose="02010600030101010101" pitchFamily="2" charset="-122"/>
                <a:cs typeface="Times New Roman" panose="02020603050405020304" pitchFamily="18" charset="0"/>
              </a:rPr>
              <a:t>“我的竞价”</a:t>
            </a:r>
            <a:r>
              <a:rPr lang="zh-CN" altLang="zh-CN" dirty="0">
                <a:latin typeface="宋体" panose="02010600030101010101" pitchFamily="2" charset="-122"/>
                <a:ea typeface="宋体" panose="02010600030101010101" pitchFamily="2" charset="-122"/>
                <a:cs typeface="Times New Roman" panose="02020603050405020304" pitchFamily="18" charset="0"/>
              </a:rPr>
              <a:t>菜单后，点击</a:t>
            </a:r>
            <a:r>
              <a:rPr lang="zh-CN" altLang="zh-CN" b="1" dirty="0">
                <a:latin typeface="宋体" panose="02010600030101010101" pitchFamily="2" charset="-122"/>
                <a:ea typeface="宋体" panose="02010600030101010101" pitchFamily="2" charset="-122"/>
                <a:cs typeface="Times New Roman" panose="02020603050405020304" pitchFamily="18" charset="0"/>
              </a:rPr>
              <a:t>“待修改”</a:t>
            </a:r>
            <a:r>
              <a:rPr lang="zh-CN" altLang="zh-CN" dirty="0">
                <a:latin typeface="宋体" panose="02010600030101010101" pitchFamily="2" charset="-122"/>
                <a:ea typeface="宋体" panose="02010600030101010101" pitchFamily="2" charset="-122"/>
                <a:cs typeface="Times New Roman" panose="02020603050405020304" pitchFamily="18" charset="0"/>
              </a:rPr>
              <a:t>，即可筛选出待修改的申购单。</a:t>
            </a:r>
            <a:endParaRPr lang="zh-CN" altLang="zh-CN" sz="1400" dirty="0">
              <a:latin typeface="宋体" panose="02010600030101010101" pitchFamily="2" charset="-122"/>
              <a:ea typeface="宋体" panose="02010600030101010101" pitchFamily="2" charset="-122"/>
            </a:endParaRPr>
          </a:p>
        </p:txBody>
      </p:sp>
      <p:pic>
        <p:nvPicPr>
          <p:cNvPr id="9" name="已粘贴的影片.png" descr="已粘贴的影片.png"/>
          <p:cNvPicPr>
            <a:picLocks noChangeAspect="1"/>
          </p:cNvPicPr>
          <p:nvPr/>
        </p:nvPicPr>
        <p:blipFill>
          <a:blip r:embed="rId8"/>
          <a:srcRect r="67418"/>
          <a:stretch>
            <a:fillRect/>
          </a:stretch>
        </p:blipFill>
        <p:spPr>
          <a:xfrm>
            <a:off x="9816465" y="119380"/>
            <a:ext cx="1969770" cy="1943100"/>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3"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5" name="图片 4"/>
          <p:cNvPicPr>
            <a:picLocks noChangeAspect="1"/>
          </p:cNvPicPr>
          <p:nvPr/>
        </p:nvPicPr>
        <p:blipFill>
          <a:blip r:embed="rId5"/>
          <a:stretch>
            <a:fillRect/>
          </a:stretch>
        </p:blipFill>
        <p:spPr>
          <a:xfrm>
            <a:off x="8036156" y="1105828"/>
            <a:ext cx="3983940" cy="4655488"/>
          </a:xfrm>
          <a:prstGeom prst="rect">
            <a:avLst/>
          </a:prstGeom>
        </p:spPr>
      </p:pic>
      <p:pic>
        <p:nvPicPr>
          <p:cNvPr id="7"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grpSp>
        <p:nvGrpSpPr>
          <p:cNvPr id="39" name="组合 38"/>
          <p:cNvGrpSpPr/>
          <p:nvPr/>
        </p:nvGrpSpPr>
        <p:grpSpPr>
          <a:xfrm rot="15433288">
            <a:off x="2244189" y="-1939496"/>
            <a:ext cx="8481704" cy="9397093"/>
            <a:chOff x="4297364" y="903288"/>
            <a:chExt cx="2946834" cy="3067178"/>
          </a:xfrm>
          <a:solidFill>
            <a:schemeClr val="bg1">
              <a:lumMod val="65000"/>
              <a:alpha val="3000"/>
            </a:schemeClr>
          </a:solidFill>
        </p:grpSpPr>
        <p:sp>
          <p:nvSpPr>
            <p:cNvPr id="40"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1"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2"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3"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4"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45"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latin typeface="宋体" panose="02010600030101010101" pitchFamily="2" charset="-122"/>
              <a:ea typeface="宋体" panose="02010600030101010101" pitchFamily="2" charset="-122"/>
              <a:cs typeface="+mn-ea"/>
              <a:sym typeface="+mn-lt"/>
            </a:endParaRPr>
          </a:p>
        </p:txBody>
      </p:sp>
      <p:sp>
        <p:nvSpPr>
          <p:cNvPr id="46" name="ïş1ídè"/>
          <p:cNvSpPr txBox="1"/>
          <p:nvPr/>
        </p:nvSpPr>
        <p:spPr>
          <a:xfrm>
            <a:off x="0" y="618080"/>
            <a:ext cx="2092035" cy="389252"/>
          </a:xfrm>
          <a:prstGeom prst="rect">
            <a:avLst/>
          </a:prstGeom>
          <a:noFill/>
        </p:spPr>
        <p:txBody>
          <a:bodyPr wrap="square">
            <a:noAutofit/>
          </a:bodyPr>
          <a:lstStyle/>
          <a:p>
            <a:pPr algn="dist"/>
            <a:r>
              <a:rPr lang="zh-CN" altLang="en-US" sz="1400" dirty="0">
                <a:solidFill>
                  <a:schemeClr val="bg1"/>
                </a:solidFill>
                <a:latin typeface="宋体" panose="02010600030101010101" pitchFamily="2" charset="-122"/>
                <a:ea typeface="宋体" panose="02010600030101010101" pitchFamily="2" charset="-122"/>
                <a:cs typeface="+mn-ea"/>
                <a:sym typeface="+mn-lt"/>
              </a:rPr>
              <a:t>返回修改</a:t>
            </a:r>
            <a:r>
              <a:rPr lang="en-US" altLang="zh-CN" sz="1400" dirty="0">
                <a:solidFill>
                  <a:schemeClr val="bg1"/>
                </a:solidFill>
                <a:latin typeface="宋体" panose="02010600030101010101" pitchFamily="2" charset="-122"/>
                <a:ea typeface="宋体" panose="02010600030101010101" pitchFamily="2" charset="-122"/>
                <a:cs typeface="+mn-ea"/>
                <a:sym typeface="+mn-lt"/>
              </a:rPr>
              <a:t>/</a:t>
            </a:r>
            <a:r>
              <a:rPr lang="zh-CN" altLang="en-US" sz="1400" dirty="0">
                <a:solidFill>
                  <a:schemeClr val="bg1"/>
                </a:solidFill>
                <a:latin typeface="宋体" panose="02010600030101010101" pitchFamily="2" charset="-122"/>
                <a:ea typeface="宋体" panose="02010600030101010101" pitchFamily="2" charset="-122"/>
                <a:cs typeface="+mn-ea"/>
                <a:sym typeface="+mn-lt"/>
              </a:rPr>
              <a:t>完善采购需求</a:t>
            </a:r>
          </a:p>
        </p:txBody>
      </p:sp>
      <p:grpSp>
        <p:nvGrpSpPr>
          <p:cNvPr id="47" name="组合 46"/>
          <p:cNvGrpSpPr/>
          <p:nvPr/>
        </p:nvGrpSpPr>
        <p:grpSpPr>
          <a:xfrm>
            <a:off x="925225" y="6103932"/>
            <a:ext cx="11512319" cy="1438068"/>
            <a:chOff x="925225" y="6103932"/>
            <a:chExt cx="11512319" cy="1438068"/>
          </a:xfrm>
        </p:grpSpPr>
        <p:sp>
          <p:nvSpPr>
            <p:cNvPr id="49"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0"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1"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sp>
        <p:nvSpPr>
          <p:cNvPr id="4" name="Rectangle 5"/>
          <p:cNvSpPr>
            <a:spLocks noChangeArrowheads="1"/>
          </p:cNvSpPr>
          <p:nvPr/>
        </p:nvSpPr>
        <p:spPr bwMode="auto">
          <a:xfrm>
            <a:off x="0" y="40444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宋体" panose="02010600030101010101" pitchFamily="2" charset="-122"/>
              <a:ea typeface="宋体" panose="02010600030101010101" pitchFamily="2" charset="-122"/>
            </a:endParaRPr>
          </a:p>
        </p:txBody>
      </p:sp>
      <p:sp>
        <p:nvSpPr>
          <p:cNvPr id="6" name="矩形 5"/>
          <p:cNvSpPr/>
          <p:nvPr/>
        </p:nvSpPr>
        <p:spPr>
          <a:xfrm>
            <a:off x="1213225" y="1138885"/>
            <a:ext cx="6096000" cy="1892826"/>
          </a:xfrm>
          <a:prstGeom prst="rect">
            <a:avLst/>
          </a:prstGeom>
        </p:spPr>
        <p:txBody>
          <a:bodyPr>
            <a:spAutoFit/>
          </a:bodyPr>
          <a:lstStyle/>
          <a:p>
            <a:pPr marL="0" lvl="1" algn="just">
              <a:lnSpc>
                <a:spcPct val="150000"/>
              </a:lnSpc>
              <a:spcAft>
                <a:spcPts val="0"/>
              </a:spcAft>
              <a:buFont typeface="+mj-lt"/>
              <a:buAutoNum type="alphaLcParenR" startAt="3"/>
            </a:pP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查看审批意见</a:t>
            </a:r>
          </a:p>
          <a:p>
            <a:pPr algn="just">
              <a:lnSpc>
                <a:spcPct val="150000"/>
              </a:lnSpc>
              <a:spcAft>
                <a:spcPts val="0"/>
              </a:spcAft>
            </a:pPr>
            <a:r>
              <a:rPr lang="zh-CN" altLang="zh-CN" kern="100" dirty="0">
                <a:latin typeface="宋体" panose="02010600030101010101" pitchFamily="2" charset="-122"/>
                <a:ea typeface="宋体" panose="02010600030101010101" pitchFamily="2" charset="-122"/>
                <a:cs typeface="Times New Roman" panose="02020603050405020304" pitchFamily="18" charset="0"/>
              </a:rPr>
              <a:t>在申购单修改页面的</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操作日志</a:t>
            </a:r>
            <a:r>
              <a:rPr lang="zh-CN" altLang="zh-CN" kern="100" dirty="0">
                <a:latin typeface="宋体" panose="02010600030101010101" pitchFamily="2" charset="-122"/>
                <a:ea typeface="宋体" panose="02010600030101010101" pitchFamily="2" charset="-122"/>
                <a:cs typeface="Times New Roman" panose="02020603050405020304" pitchFamily="18" charset="0"/>
              </a:rPr>
              <a:t>栏（位于申购单信息下方），可以查看</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操作意见</a:t>
            </a:r>
            <a:r>
              <a:rPr lang="zh-CN" altLang="zh-CN" kern="100" dirty="0">
                <a:latin typeface="宋体" panose="02010600030101010101" pitchFamily="2" charset="-122"/>
                <a:ea typeface="宋体" panose="02010600030101010101" pitchFamily="2" charset="-122"/>
                <a:cs typeface="Times New Roman" panose="02020603050405020304" pitchFamily="18" charset="0"/>
              </a:rPr>
              <a:t>，比如发布审批驳回的意见。用户可以根据审批意见对申购单进行修改后再提交</a:t>
            </a:r>
          </a:p>
        </p:txBody>
      </p:sp>
      <p:pic>
        <p:nvPicPr>
          <p:cNvPr id="24" name="图片 23"/>
          <p:cNvPicPr/>
          <p:nvPr/>
        </p:nvPicPr>
        <p:blipFill>
          <a:blip r:embed="rId7"/>
          <a:stretch>
            <a:fillRect/>
          </a:stretch>
        </p:blipFill>
        <p:spPr>
          <a:xfrm>
            <a:off x="1077337" y="3219468"/>
            <a:ext cx="8695555" cy="20941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6"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7" name="图片 6"/>
          <p:cNvPicPr>
            <a:picLocks noChangeAspect="1"/>
          </p:cNvPicPr>
          <p:nvPr/>
        </p:nvPicPr>
        <p:blipFill>
          <a:blip r:embed="rId5"/>
          <a:stretch>
            <a:fillRect/>
          </a:stretch>
        </p:blipFill>
        <p:spPr>
          <a:xfrm>
            <a:off x="8036156" y="1105828"/>
            <a:ext cx="3983940" cy="4655488"/>
          </a:xfrm>
          <a:prstGeom prst="rect">
            <a:avLst/>
          </a:prstGeom>
        </p:spPr>
      </p:pic>
      <p:pic>
        <p:nvPicPr>
          <p:cNvPr id="8"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grpSp>
        <p:nvGrpSpPr>
          <p:cNvPr id="39" name="组合 38"/>
          <p:cNvGrpSpPr/>
          <p:nvPr/>
        </p:nvGrpSpPr>
        <p:grpSpPr>
          <a:xfrm rot="15433288">
            <a:off x="2244189" y="-1939496"/>
            <a:ext cx="8481704" cy="9397093"/>
            <a:chOff x="4297364" y="903288"/>
            <a:chExt cx="2946834" cy="3067178"/>
          </a:xfrm>
          <a:solidFill>
            <a:schemeClr val="bg1">
              <a:lumMod val="65000"/>
              <a:alpha val="3000"/>
            </a:schemeClr>
          </a:solidFill>
        </p:grpSpPr>
        <p:sp>
          <p:nvSpPr>
            <p:cNvPr id="40"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1"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2"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3"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4"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45"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latin typeface="宋体" panose="02010600030101010101" pitchFamily="2" charset="-122"/>
              <a:ea typeface="宋体" panose="02010600030101010101" pitchFamily="2" charset="-122"/>
              <a:cs typeface="+mn-ea"/>
              <a:sym typeface="+mn-lt"/>
            </a:endParaRPr>
          </a:p>
        </p:txBody>
      </p:sp>
      <p:sp>
        <p:nvSpPr>
          <p:cNvPr id="46" name="ïş1ídè"/>
          <p:cNvSpPr txBox="1"/>
          <p:nvPr/>
        </p:nvSpPr>
        <p:spPr>
          <a:xfrm>
            <a:off x="0" y="618080"/>
            <a:ext cx="2092035" cy="389252"/>
          </a:xfrm>
          <a:prstGeom prst="rect">
            <a:avLst/>
          </a:prstGeom>
          <a:noFill/>
        </p:spPr>
        <p:txBody>
          <a:bodyPr wrap="square">
            <a:noAutofit/>
          </a:bodyPr>
          <a:lstStyle/>
          <a:p>
            <a:pPr algn="dist"/>
            <a:r>
              <a:rPr lang="zh-CN" altLang="en-US" sz="1400" dirty="0">
                <a:solidFill>
                  <a:schemeClr val="bg1"/>
                </a:solidFill>
                <a:latin typeface="宋体" panose="02010600030101010101" pitchFamily="2" charset="-122"/>
                <a:ea typeface="宋体" panose="02010600030101010101" pitchFamily="2" charset="-122"/>
                <a:cs typeface="+mn-ea"/>
                <a:sym typeface="+mn-lt"/>
              </a:rPr>
              <a:t>返回修改</a:t>
            </a:r>
            <a:r>
              <a:rPr lang="en-US" altLang="zh-CN" sz="1400" dirty="0">
                <a:solidFill>
                  <a:schemeClr val="bg1"/>
                </a:solidFill>
                <a:latin typeface="宋体" panose="02010600030101010101" pitchFamily="2" charset="-122"/>
                <a:ea typeface="宋体" panose="02010600030101010101" pitchFamily="2" charset="-122"/>
                <a:cs typeface="+mn-ea"/>
                <a:sym typeface="+mn-lt"/>
              </a:rPr>
              <a:t>/</a:t>
            </a:r>
            <a:r>
              <a:rPr lang="zh-CN" altLang="en-US" sz="1400" dirty="0">
                <a:solidFill>
                  <a:schemeClr val="bg1"/>
                </a:solidFill>
                <a:latin typeface="宋体" panose="02010600030101010101" pitchFamily="2" charset="-122"/>
                <a:ea typeface="宋体" panose="02010600030101010101" pitchFamily="2" charset="-122"/>
                <a:cs typeface="+mn-ea"/>
                <a:sym typeface="+mn-lt"/>
              </a:rPr>
              <a:t>完善采购需求</a:t>
            </a:r>
          </a:p>
        </p:txBody>
      </p:sp>
      <p:grpSp>
        <p:nvGrpSpPr>
          <p:cNvPr id="47" name="组合 46"/>
          <p:cNvGrpSpPr/>
          <p:nvPr/>
        </p:nvGrpSpPr>
        <p:grpSpPr>
          <a:xfrm>
            <a:off x="925225" y="6103932"/>
            <a:ext cx="11512319" cy="1438068"/>
            <a:chOff x="925225" y="6103932"/>
            <a:chExt cx="11512319" cy="1438068"/>
          </a:xfrm>
        </p:grpSpPr>
        <p:sp>
          <p:nvSpPr>
            <p:cNvPr id="49"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0"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1"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sp>
        <p:nvSpPr>
          <p:cNvPr id="4" name="Rectangle 5"/>
          <p:cNvSpPr>
            <a:spLocks noChangeArrowheads="1"/>
          </p:cNvSpPr>
          <p:nvPr/>
        </p:nvSpPr>
        <p:spPr bwMode="auto">
          <a:xfrm>
            <a:off x="0" y="40444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宋体" panose="02010600030101010101" pitchFamily="2" charset="-122"/>
              <a:ea typeface="宋体" panose="02010600030101010101" pitchFamily="2" charset="-122"/>
            </a:endParaRPr>
          </a:p>
        </p:txBody>
      </p:sp>
      <p:sp>
        <p:nvSpPr>
          <p:cNvPr id="2" name="矩形 1"/>
          <p:cNvSpPr/>
          <p:nvPr/>
        </p:nvSpPr>
        <p:spPr>
          <a:xfrm>
            <a:off x="624382" y="1003105"/>
            <a:ext cx="4204470" cy="2308324"/>
          </a:xfrm>
          <a:prstGeom prst="rect">
            <a:avLst/>
          </a:prstGeom>
        </p:spPr>
        <p:txBody>
          <a:bodyPr wrap="square">
            <a:spAutoFit/>
          </a:bodyPr>
          <a:lstStyle/>
          <a:p>
            <a:pPr marL="914400" lvl="1" indent="-457200" algn="just">
              <a:lnSpc>
                <a:spcPct val="150000"/>
              </a:lnSpc>
              <a:spcAft>
                <a:spcPts val="0"/>
              </a:spcAft>
              <a:buFont typeface="+mj-lt"/>
              <a:buAutoNum type="alphaLcParenR" startAt="4"/>
            </a:pP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保存</a:t>
            </a:r>
          </a:p>
          <a:p>
            <a:pPr algn="just">
              <a:lnSpc>
                <a:spcPct val="150000"/>
              </a:lnSpc>
              <a:spcAft>
                <a:spcPts val="0"/>
              </a:spcAft>
            </a:pPr>
            <a:r>
              <a:rPr lang="zh-CN" altLang="zh-CN" kern="100" dirty="0">
                <a:latin typeface="宋体" panose="02010600030101010101" pitchFamily="2" charset="-122"/>
                <a:ea typeface="宋体" panose="02010600030101010101" pitchFamily="2" charset="-122"/>
                <a:cs typeface="Times New Roman" panose="02020603050405020304" pitchFamily="18" charset="0"/>
              </a:rPr>
              <a:t>点击</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“保存”</a:t>
            </a:r>
            <a:r>
              <a:rPr lang="zh-CN" altLang="zh-CN" kern="100" dirty="0">
                <a:latin typeface="宋体" panose="02010600030101010101" pitchFamily="2" charset="-122"/>
                <a:ea typeface="宋体" panose="02010600030101010101" pitchFamily="2" charset="-122"/>
                <a:cs typeface="Times New Roman" panose="02020603050405020304" pitchFamily="18" charset="0"/>
              </a:rPr>
              <a:t>后，会将当前修改的内容保存到该申购单，但不会提交审批。下一次进入申购单修改页面后，已经保存的内容会被自动加载。</a:t>
            </a:r>
          </a:p>
        </p:txBody>
      </p:sp>
      <p:pic>
        <p:nvPicPr>
          <p:cNvPr id="21" name="图片 20"/>
          <p:cNvPicPr/>
          <p:nvPr/>
        </p:nvPicPr>
        <p:blipFill>
          <a:blip r:embed="rId7"/>
          <a:stretch>
            <a:fillRect/>
          </a:stretch>
        </p:blipFill>
        <p:spPr>
          <a:xfrm>
            <a:off x="449394" y="3440460"/>
            <a:ext cx="5274310" cy="2216785"/>
          </a:xfrm>
          <a:prstGeom prst="rect">
            <a:avLst/>
          </a:prstGeom>
        </p:spPr>
      </p:pic>
      <p:sp>
        <p:nvSpPr>
          <p:cNvPr id="3" name="矩形 2"/>
          <p:cNvSpPr/>
          <p:nvPr/>
        </p:nvSpPr>
        <p:spPr>
          <a:xfrm>
            <a:off x="6156701" y="1043181"/>
            <a:ext cx="4986579" cy="1477328"/>
          </a:xfrm>
          <a:prstGeom prst="rect">
            <a:avLst/>
          </a:prstGeom>
        </p:spPr>
        <p:txBody>
          <a:bodyPr wrap="square">
            <a:spAutoFit/>
          </a:bodyPr>
          <a:lstStyle/>
          <a:p>
            <a:pPr marL="914400" lvl="1" indent="-457200" algn="just">
              <a:lnSpc>
                <a:spcPct val="150000"/>
              </a:lnSpc>
              <a:spcAft>
                <a:spcPts val="0"/>
              </a:spcAft>
              <a:buFont typeface="+mj-lt"/>
              <a:buAutoNum type="alphaLcParenR" startAt="5"/>
            </a:pP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提交</a:t>
            </a:r>
          </a:p>
          <a:p>
            <a:pPr algn="just">
              <a:lnSpc>
                <a:spcPct val="150000"/>
              </a:lnSpc>
              <a:spcAft>
                <a:spcPts val="0"/>
              </a:spcAft>
            </a:pPr>
            <a:r>
              <a:rPr lang="zh-CN" altLang="zh-CN" kern="100" dirty="0">
                <a:latin typeface="宋体" panose="02010600030101010101" pitchFamily="2" charset="-122"/>
                <a:ea typeface="宋体" panose="02010600030101010101" pitchFamily="2" charset="-122"/>
                <a:cs typeface="Times New Roman" panose="02020603050405020304" pitchFamily="18" charset="0"/>
              </a:rPr>
              <a:t>点击</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“提交”</a:t>
            </a:r>
            <a:r>
              <a:rPr lang="zh-CN" altLang="zh-CN" kern="100" dirty="0">
                <a:latin typeface="宋体" panose="02010600030101010101" pitchFamily="2" charset="-122"/>
                <a:ea typeface="宋体" panose="02010600030101010101" pitchFamily="2" charset="-122"/>
                <a:cs typeface="Times New Roman" panose="02020603050405020304" pitchFamily="18" charset="0"/>
              </a:rPr>
              <a:t>后，将该申购单提交到下一环节进行审批。</a:t>
            </a:r>
          </a:p>
        </p:txBody>
      </p:sp>
      <p:pic>
        <p:nvPicPr>
          <p:cNvPr id="23" name="图片 22"/>
          <p:cNvPicPr/>
          <p:nvPr/>
        </p:nvPicPr>
        <p:blipFill>
          <a:blip r:embed="rId8"/>
          <a:stretch>
            <a:fillRect/>
          </a:stretch>
        </p:blipFill>
        <p:spPr>
          <a:xfrm>
            <a:off x="6025147" y="3047289"/>
            <a:ext cx="5364543" cy="2486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9"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10" name="图片 9"/>
          <p:cNvPicPr>
            <a:picLocks noChangeAspect="1"/>
          </p:cNvPicPr>
          <p:nvPr/>
        </p:nvPicPr>
        <p:blipFill>
          <a:blip r:embed="rId5"/>
          <a:stretch>
            <a:fillRect/>
          </a:stretch>
        </p:blipFill>
        <p:spPr>
          <a:xfrm>
            <a:off x="8036156" y="1105828"/>
            <a:ext cx="3983940" cy="4655488"/>
          </a:xfrm>
          <a:prstGeom prst="rect">
            <a:avLst/>
          </a:prstGeom>
        </p:spPr>
      </p:pic>
      <p:pic>
        <p:nvPicPr>
          <p:cNvPr id="11"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grpSp>
        <p:nvGrpSpPr>
          <p:cNvPr id="2" name="组合 1"/>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5"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6"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7"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14" name="组合 13"/>
          <p:cNvGrpSpPr/>
          <p:nvPr/>
        </p:nvGrpSpPr>
        <p:grpSpPr>
          <a:xfrm>
            <a:off x="-822837" y="-1740227"/>
            <a:ext cx="13690458" cy="9752745"/>
            <a:chOff x="-822837" y="-1740227"/>
            <a:chExt cx="13690458" cy="9752745"/>
          </a:xfrm>
        </p:grpSpPr>
        <p:sp>
          <p:nvSpPr>
            <p:cNvPr id="15" name="任意多边形: 形状 26"/>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ea"/>
                <a:sym typeface="+mn-lt"/>
              </a:endParaRPr>
            </a:p>
          </p:txBody>
        </p:sp>
        <p:sp>
          <p:nvSpPr>
            <p:cNvPr id="16" name="任意多边形: 形状 1"/>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ea"/>
                <a:sym typeface="+mn-lt"/>
              </a:endParaRPr>
            </a:p>
          </p:txBody>
        </p:sp>
      </p:grpSp>
      <p:sp>
        <p:nvSpPr>
          <p:cNvPr id="21" name="椭圆 20"/>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2" name="椭圆 21"/>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3" name="文本框 22"/>
          <p:cNvSpPr txBox="1"/>
          <p:nvPr/>
        </p:nvSpPr>
        <p:spPr>
          <a:xfrm>
            <a:off x="7448663" y="2513546"/>
            <a:ext cx="1425390"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schemeClr val="accent1"/>
                </a:solidFill>
                <a:effectLst/>
                <a:uLnTx/>
                <a:uFillTx/>
                <a:latin typeface="宋体" panose="02010600030101010101" pitchFamily="2" charset="-122"/>
                <a:ea typeface="宋体" panose="02010600030101010101" pitchFamily="2" charset="-122"/>
                <a:cs typeface="+mn-ea"/>
                <a:sym typeface="+mn-lt"/>
              </a:rPr>
              <a:t>06</a:t>
            </a:r>
            <a:endParaRPr kumimoji="0" lang="zh-CN" altLang="en-US" sz="9600" b="1" i="0" u="none" strike="noStrike" kern="1200" cap="none" spc="0" normalizeH="0" baseline="0" noProof="0" dirty="0">
              <a:ln>
                <a:noFill/>
              </a:ln>
              <a:solidFill>
                <a:schemeClr val="accent1"/>
              </a:solidFill>
              <a:effectLst/>
              <a:uLnTx/>
              <a:uFillTx/>
              <a:latin typeface="宋体" panose="02010600030101010101" pitchFamily="2" charset="-122"/>
              <a:ea typeface="宋体" panose="02010600030101010101" pitchFamily="2" charset="-122"/>
              <a:cs typeface="+mn-ea"/>
              <a:sym typeface="+mn-lt"/>
            </a:endParaRPr>
          </a:p>
        </p:txBody>
      </p:sp>
      <p:sp>
        <p:nvSpPr>
          <p:cNvPr id="24" name="矩形 8"/>
          <p:cNvSpPr/>
          <p:nvPr/>
        </p:nvSpPr>
        <p:spPr>
          <a:xfrm>
            <a:off x="1649075" y="2516417"/>
            <a:ext cx="3619866" cy="584775"/>
          </a:xfrm>
          <a:prstGeom prst="rect">
            <a:avLst/>
          </a:prstGeom>
        </p:spPr>
        <p:txBody>
          <a:bodyPr wrap="square">
            <a:spAutoFit/>
          </a:bodyPr>
          <a:lstStyle/>
          <a:p>
            <a:r>
              <a:rPr lang="zh-CN" altLang="en-US"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初选管理</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14"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16" name="已粘贴的影片.png" descr="已粘贴的影片.png"/>
          <p:cNvPicPr>
            <a:picLocks noChangeAspect="1"/>
          </p:cNvPicPr>
          <p:nvPr/>
        </p:nvPicPr>
        <p:blipFill>
          <a:blip r:embed="rId5">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
        <p:nvSpPr>
          <p:cNvPr id="9" name="TextBox 7"/>
          <p:cNvSpPr txBox="1"/>
          <p:nvPr/>
        </p:nvSpPr>
        <p:spPr>
          <a:xfrm>
            <a:off x="216124" y="119246"/>
            <a:ext cx="3986989" cy="584775"/>
          </a:xfrm>
          <a:prstGeom prst="rect">
            <a:avLst/>
          </a:prstGeom>
          <a:noFill/>
        </p:spPr>
        <p:txBody>
          <a:bodyPr wrap="none" rtlCol="0">
            <a:spAutoFit/>
          </a:bodyPr>
          <a:lstStyle/>
          <a:p>
            <a:pPr marL="514350" indent="-514350">
              <a:buFont typeface="+mj-lt"/>
              <a:buAutoNum type="alphaLcParenR"/>
            </a:pPr>
            <a:r>
              <a:rPr lang="zh-CN" altLang="en-US" sz="3200" dirty="0">
                <a:solidFill>
                  <a:schemeClr val="tx1">
                    <a:lumMod val="85000"/>
                    <a:lumOff val="15000"/>
                  </a:schemeClr>
                </a:solidFill>
                <a:latin typeface="宋体" panose="02010600030101010101" pitchFamily="2" charset="-122"/>
                <a:ea typeface="宋体" panose="02010600030101010101" pitchFamily="2" charset="-122"/>
                <a:cs typeface="+mn-ea"/>
                <a:sym typeface="+mn-lt"/>
              </a:rPr>
              <a:t>初选管理功能简介</a:t>
            </a:r>
          </a:p>
        </p:txBody>
      </p:sp>
      <p:sp>
        <p:nvSpPr>
          <p:cNvPr id="12" name="矩形 11"/>
          <p:cNvSpPr/>
          <p:nvPr/>
        </p:nvSpPr>
        <p:spPr>
          <a:xfrm>
            <a:off x="215900" y="854075"/>
            <a:ext cx="10395585" cy="5629910"/>
          </a:xfrm>
          <a:prstGeom prst="rect">
            <a:avLst/>
          </a:prstGeom>
        </p:spPr>
        <p:txBody>
          <a:bodyPr wrap="square" lIns="91433" tIns="45716" rIns="91433" bIns="45716">
            <a:spAutoFit/>
          </a:bodyPr>
          <a:lstStyle/>
          <a:p>
            <a:pPr lvl="0">
              <a:lnSpc>
                <a:spcPct val="150000"/>
              </a:lnSpc>
              <a:defRPr/>
            </a:pPr>
            <a:r>
              <a:rPr lang="zh-CN" altLang="en-US" sz="2400" dirty="0">
                <a:solidFill>
                  <a:schemeClr val="bg2">
                    <a:lumMod val="25000"/>
                  </a:schemeClr>
                </a:solidFill>
                <a:latin typeface="宋体" panose="02010600030101010101" pitchFamily="2" charset="-122"/>
                <a:ea typeface="宋体" panose="02010600030101010101" pitchFamily="2" charset="-122"/>
                <a:cs typeface="+mn-ea"/>
                <a:sym typeface="+mn-lt"/>
              </a:rPr>
              <a:t>到达申购单指定的竞价截止时间，</a:t>
            </a:r>
            <a:endParaRPr lang="en-US" altLang="zh-CN" sz="2400" dirty="0">
              <a:solidFill>
                <a:schemeClr val="bg2">
                  <a:lumMod val="25000"/>
                </a:schemeClr>
              </a:solidFill>
              <a:latin typeface="宋体" panose="02010600030101010101" pitchFamily="2" charset="-122"/>
              <a:ea typeface="宋体" panose="02010600030101010101" pitchFamily="2" charset="-122"/>
              <a:cs typeface="+mn-ea"/>
              <a:sym typeface="+mn-lt"/>
            </a:endParaRPr>
          </a:p>
          <a:p>
            <a:pPr lvl="0">
              <a:lnSpc>
                <a:spcPct val="150000"/>
              </a:lnSpc>
              <a:defRPr/>
            </a:pPr>
            <a:r>
              <a:rPr lang="zh-CN" altLang="en-US" sz="2400" dirty="0">
                <a:solidFill>
                  <a:schemeClr val="bg2">
                    <a:lumMod val="25000"/>
                  </a:schemeClr>
                </a:solidFill>
                <a:latin typeface="宋体" panose="02010600030101010101" pitchFamily="2" charset="-122"/>
                <a:ea typeface="宋体" panose="02010600030101010101" pitchFamily="2" charset="-122"/>
                <a:cs typeface="+mn-ea"/>
                <a:sym typeface="+mn-lt"/>
              </a:rPr>
              <a:t>结束竞价后，系统会根据供应商的竞价情况进行处理：</a:t>
            </a:r>
          </a:p>
          <a:p>
            <a:pPr lvl="0">
              <a:lnSpc>
                <a:spcPct val="150000"/>
              </a:lnSpc>
              <a:defRPr/>
            </a:pPr>
            <a:r>
              <a:rPr lang="en-US" altLang="zh-CN" sz="2400" dirty="0">
                <a:solidFill>
                  <a:schemeClr val="bg2">
                    <a:lumMod val="25000"/>
                  </a:schemeClr>
                </a:solidFill>
                <a:latin typeface="宋体" panose="02010600030101010101" pitchFamily="2" charset="-122"/>
                <a:ea typeface="宋体" panose="02010600030101010101" pitchFamily="2" charset="-122"/>
                <a:cs typeface="+mn-ea"/>
                <a:sym typeface="+mn-lt"/>
              </a:rPr>
              <a:t>(1)</a:t>
            </a:r>
            <a:r>
              <a:rPr lang="zh-CN" altLang="en-US" sz="2400" dirty="0">
                <a:solidFill>
                  <a:schemeClr val="bg2">
                    <a:lumMod val="25000"/>
                  </a:schemeClr>
                </a:solidFill>
                <a:latin typeface="宋体" panose="02010600030101010101" pitchFamily="2" charset="-122"/>
                <a:ea typeface="宋体" panose="02010600030101010101" pitchFamily="2" charset="-122"/>
                <a:cs typeface="+mn-ea"/>
                <a:sym typeface="+mn-lt"/>
              </a:rPr>
              <a:t>如果整个申购单参与报价的</a:t>
            </a:r>
            <a:r>
              <a:rPr lang="zh-CN" altLang="en-US" sz="2400" b="1" dirty="0">
                <a:solidFill>
                  <a:schemeClr val="bg2">
                    <a:lumMod val="25000"/>
                  </a:schemeClr>
                </a:solidFill>
                <a:latin typeface="宋体" panose="02010600030101010101" pitchFamily="2" charset="-122"/>
                <a:ea typeface="宋体" panose="02010600030101010101" pitchFamily="2" charset="-122"/>
                <a:cs typeface="+mn-ea"/>
                <a:sym typeface="+mn-lt"/>
              </a:rPr>
              <a:t>供应商数量不足三家</a:t>
            </a:r>
            <a:r>
              <a:rPr lang="zh-CN" altLang="en-US" sz="2400" dirty="0">
                <a:solidFill>
                  <a:schemeClr val="bg2">
                    <a:lumMod val="25000"/>
                  </a:schemeClr>
                </a:solidFill>
                <a:latin typeface="宋体" panose="02010600030101010101" pitchFamily="2" charset="-122"/>
                <a:ea typeface="宋体" panose="02010600030101010101" pitchFamily="2" charset="-122"/>
                <a:cs typeface="+mn-ea"/>
                <a:sym typeface="+mn-lt"/>
              </a:rPr>
              <a:t>或者报价低于预算价的供应商不足三家，或者有</a:t>
            </a:r>
            <a:r>
              <a:rPr lang="zh-CN" altLang="en-US" sz="2400" b="1" dirty="0">
                <a:solidFill>
                  <a:schemeClr val="bg2">
                    <a:lumMod val="25000"/>
                  </a:schemeClr>
                </a:solidFill>
                <a:latin typeface="宋体" panose="02010600030101010101" pitchFamily="2" charset="-122"/>
                <a:ea typeface="宋体" panose="02010600030101010101" pitchFamily="2" charset="-122"/>
                <a:cs typeface="+mn-ea"/>
                <a:sym typeface="+mn-lt"/>
              </a:rPr>
              <a:t>部分采购项无人报价</a:t>
            </a:r>
            <a:r>
              <a:rPr lang="zh-CN" altLang="en-US" sz="2400" dirty="0">
                <a:solidFill>
                  <a:schemeClr val="bg2">
                    <a:lumMod val="25000"/>
                  </a:schemeClr>
                </a:solidFill>
                <a:latin typeface="宋体" panose="02010600030101010101" pitchFamily="2" charset="-122"/>
                <a:ea typeface="宋体" panose="02010600030101010101" pitchFamily="2" charset="-122"/>
                <a:cs typeface="+mn-ea"/>
                <a:sym typeface="+mn-lt"/>
              </a:rPr>
              <a:t>，则申购单会被转到</a:t>
            </a:r>
            <a:r>
              <a:rPr lang="zh-CN" altLang="en-US" sz="2400" b="1" dirty="0">
                <a:solidFill>
                  <a:schemeClr val="bg2">
                    <a:lumMod val="25000"/>
                  </a:schemeClr>
                </a:solidFill>
                <a:latin typeface="宋体" panose="02010600030101010101" pitchFamily="2" charset="-122"/>
                <a:ea typeface="宋体" panose="02010600030101010101" pitchFamily="2" charset="-122"/>
                <a:cs typeface="+mn-ea"/>
                <a:sym typeface="+mn-lt"/>
              </a:rPr>
              <a:t>“初选管理”</a:t>
            </a:r>
            <a:r>
              <a:rPr lang="zh-CN" altLang="en-US" sz="2400" dirty="0">
                <a:solidFill>
                  <a:schemeClr val="bg2">
                    <a:lumMod val="25000"/>
                  </a:schemeClr>
                </a:solidFill>
                <a:latin typeface="宋体" panose="02010600030101010101" pitchFamily="2" charset="-122"/>
                <a:ea typeface="宋体" panose="02010600030101010101" pitchFamily="2" charset="-122"/>
                <a:cs typeface="+mn-ea"/>
                <a:sym typeface="+mn-lt"/>
              </a:rPr>
              <a:t>，由系统自动对申购单进行延长竞价</a:t>
            </a:r>
            <a:r>
              <a:rPr lang="en-US" altLang="zh-CN" sz="2400" dirty="0">
                <a:solidFill>
                  <a:schemeClr val="bg2">
                    <a:lumMod val="25000"/>
                  </a:schemeClr>
                </a:solidFill>
                <a:latin typeface="宋体" panose="02010600030101010101" pitchFamily="2" charset="-122"/>
                <a:ea typeface="宋体" panose="02010600030101010101" pitchFamily="2" charset="-122"/>
                <a:cs typeface="+mn-ea"/>
                <a:sym typeface="+mn-lt"/>
              </a:rPr>
              <a:t>3</a:t>
            </a:r>
            <a:r>
              <a:rPr lang="zh-CN" altLang="en-US" sz="2400" dirty="0">
                <a:solidFill>
                  <a:schemeClr val="bg2">
                    <a:lumMod val="25000"/>
                  </a:schemeClr>
                </a:solidFill>
                <a:latin typeface="宋体" panose="02010600030101010101" pitchFamily="2" charset="-122"/>
                <a:ea typeface="宋体" panose="02010600030101010101" pitchFamily="2" charset="-122"/>
                <a:cs typeface="+mn-ea"/>
                <a:sym typeface="+mn-lt"/>
              </a:rPr>
              <a:t>天处理，延长竞价后由管理员对申购单进行处理（</a:t>
            </a:r>
            <a:r>
              <a:rPr lang="zh-CN" altLang="en-US" sz="2400" b="1" dirty="0">
                <a:solidFill>
                  <a:schemeClr val="bg2">
                    <a:lumMod val="25000"/>
                  </a:schemeClr>
                </a:solidFill>
                <a:latin typeface="宋体" panose="02010600030101010101" pitchFamily="2" charset="-122"/>
                <a:ea typeface="宋体" panose="02010600030101010101" pitchFamily="2" charset="-122"/>
                <a:cs typeface="+mn-ea"/>
                <a:sym typeface="+mn-lt"/>
              </a:rPr>
              <a:t>延长竞价、转用户初选、转补充报价、终止交易</a:t>
            </a:r>
            <a:r>
              <a:rPr lang="zh-CN" altLang="en-US" sz="2400" dirty="0">
                <a:solidFill>
                  <a:schemeClr val="bg2">
                    <a:lumMod val="25000"/>
                  </a:schemeClr>
                </a:solidFill>
                <a:latin typeface="宋体" panose="02010600030101010101" pitchFamily="2" charset="-122"/>
                <a:ea typeface="宋体" panose="02010600030101010101" pitchFamily="2" charset="-122"/>
                <a:cs typeface="+mn-ea"/>
                <a:sym typeface="+mn-lt"/>
              </a:rPr>
              <a:t>）。</a:t>
            </a:r>
          </a:p>
          <a:p>
            <a:pPr lvl="0">
              <a:lnSpc>
                <a:spcPct val="150000"/>
              </a:lnSpc>
              <a:defRPr/>
            </a:pPr>
            <a:r>
              <a:rPr lang="en-US" altLang="zh-CN" sz="2400" dirty="0">
                <a:solidFill>
                  <a:schemeClr val="bg2">
                    <a:lumMod val="25000"/>
                  </a:schemeClr>
                </a:solidFill>
                <a:latin typeface="宋体" panose="02010600030101010101" pitchFamily="2" charset="-122"/>
                <a:ea typeface="宋体" panose="02010600030101010101" pitchFamily="2" charset="-122"/>
                <a:cs typeface="+mn-ea"/>
                <a:sym typeface="+mn-lt"/>
              </a:rPr>
              <a:t>(2)</a:t>
            </a:r>
            <a:r>
              <a:rPr lang="zh-CN" altLang="en-US" sz="2400" dirty="0">
                <a:solidFill>
                  <a:schemeClr val="bg2">
                    <a:lumMod val="25000"/>
                  </a:schemeClr>
                </a:solidFill>
                <a:latin typeface="宋体" panose="02010600030101010101" pitchFamily="2" charset="-122"/>
                <a:ea typeface="宋体" panose="02010600030101010101" pitchFamily="2" charset="-122"/>
                <a:cs typeface="+mn-ea"/>
                <a:sym typeface="+mn-lt"/>
              </a:rPr>
              <a:t>当申购单竞价</a:t>
            </a:r>
            <a:r>
              <a:rPr lang="zh-CN" altLang="en-US" sz="2400" b="1" dirty="0">
                <a:solidFill>
                  <a:schemeClr val="bg2">
                    <a:lumMod val="25000"/>
                  </a:schemeClr>
                </a:solidFill>
                <a:latin typeface="宋体" panose="02010600030101010101" pitchFamily="2" charset="-122"/>
                <a:ea typeface="宋体" panose="02010600030101010101" pitchFamily="2" charset="-122"/>
                <a:cs typeface="+mn-ea"/>
                <a:sym typeface="+mn-lt"/>
              </a:rPr>
              <a:t>供应商数满足</a:t>
            </a:r>
            <a:r>
              <a:rPr lang="zh-CN" altLang="en-US" sz="2400" dirty="0">
                <a:solidFill>
                  <a:schemeClr val="bg2">
                    <a:lumMod val="25000"/>
                  </a:schemeClr>
                </a:solidFill>
                <a:latin typeface="宋体" panose="02010600030101010101" pitchFamily="2" charset="-122"/>
                <a:ea typeface="宋体" panose="02010600030101010101" pitchFamily="2" charset="-122"/>
                <a:cs typeface="+mn-ea"/>
                <a:sym typeface="+mn-lt"/>
              </a:rPr>
              <a:t>（默认为大于等于</a:t>
            </a:r>
            <a:r>
              <a:rPr lang="en-US" altLang="zh-CN" sz="2400" dirty="0">
                <a:solidFill>
                  <a:schemeClr val="bg2">
                    <a:lumMod val="25000"/>
                  </a:schemeClr>
                </a:solidFill>
                <a:latin typeface="宋体" panose="02010600030101010101" pitchFamily="2" charset="-122"/>
                <a:ea typeface="宋体" panose="02010600030101010101" pitchFamily="2" charset="-122"/>
                <a:cs typeface="+mn-ea"/>
                <a:sym typeface="+mn-lt"/>
              </a:rPr>
              <a:t>3</a:t>
            </a:r>
            <a:r>
              <a:rPr lang="zh-CN" altLang="en-US" sz="2400" dirty="0">
                <a:solidFill>
                  <a:schemeClr val="bg2">
                    <a:lumMod val="25000"/>
                  </a:schemeClr>
                </a:solidFill>
                <a:latin typeface="宋体" panose="02010600030101010101" pitchFamily="2" charset="-122"/>
                <a:ea typeface="宋体" panose="02010600030101010101" pitchFamily="2" charset="-122"/>
                <a:cs typeface="+mn-ea"/>
                <a:sym typeface="+mn-lt"/>
              </a:rPr>
              <a:t>家），且采购单位设置了自动转用户初选，则申购单会直接转到</a:t>
            </a:r>
            <a:r>
              <a:rPr lang="zh-CN" altLang="en-US" sz="2400" b="1" dirty="0">
                <a:solidFill>
                  <a:schemeClr val="bg2">
                    <a:lumMod val="25000"/>
                  </a:schemeClr>
                </a:solidFill>
                <a:latin typeface="宋体" panose="02010600030101010101" pitchFamily="2" charset="-122"/>
                <a:ea typeface="宋体" panose="02010600030101010101" pitchFamily="2" charset="-122"/>
                <a:cs typeface="+mn-ea"/>
                <a:sym typeface="+mn-lt"/>
              </a:rPr>
              <a:t>“用户初选”</a:t>
            </a:r>
            <a:r>
              <a:rPr lang="zh-CN" altLang="en-US" sz="2400" dirty="0">
                <a:solidFill>
                  <a:schemeClr val="bg2">
                    <a:lumMod val="25000"/>
                  </a:schemeClr>
                </a:solidFill>
                <a:latin typeface="宋体" panose="02010600030101010101" pitchFamily="2" charset="-122"/>
                <a:ea typeface="宋体" panose="02010600030101010101" pitchFamily="2" charset="-122"/>
                <a:cs typeface="+mn-ea"/>
                <a:sym typeface="+mn-lt"/>
              </a:rPr>
              <a:t>，由用户指定初选成交商。</a:t>
            </a:r>
          </a:p>
          <a:p>
            <a:pPr lvl="0" algn="l">
              <a:lnSpc>
                <a:spcPct val="150000"/>
              </a:lnSpc>
              <a:defRPr/>
            </a:pPr>
            <a:endParaRPr lang="zh-CN" altLang="en-US" sz="2400" dirty="0">
              <a:solidFill>
                <a:schemeClr val="bg2">
                  <a:lumMod val="25000"/>
                </a:schemeClr>
              </a:solidFill>
              <a:latin typeface="宋体" panose="02010600030101010101" pitchFamily="2" charset="-122"/>
              <a:ea typeface="宋体" panose="0201060003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4054"/>
                                  </p:iterate>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7" name="图片 6"/>
          <p:cNvPicPr>
            <a:picLocks noChangeAspect="1"/>
          </p:cNvPicPr>
          <p:nvPr/>
        </p:nvPicPr>
        <p:blipFill>
          <a:blip r:embed="rId4"/>
          <a:stretch>
            <a:fillRect/>
          </a:stretch>
        </p:blipFill>
        <p:spPr>
          <a:xfrm>
            <a:off x="8036156" y="1105828"/>
            <a:ext cx="3983940" cy="4655488"/>
          </a:xfrm>
          <a:prstGeom prst="rect">
            <a:avLst/>
          </a:prstGeom>
        </p:spPr>
      </p:pic>
      <p:pic>
        <p:nvPicPr>
          <p:cNvPr id="8" name="已粘贴的影片.png" descr="已粘贴的影片.png"/>
          <p:cNvPicPr>
            <a:picLocks noChangeAspect="1"/>
          </p:cNvPicPr>
          <p:nvPr/>
        </p:nvPicPr>
        <p:blipFill>
          <a:blip r:embed="rId5">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grpSp>
        <p:nvGrpSpPr>
          <p:cNvPr id="43" name="组合 42"/>
          <p:cNvGrpSpPr/>
          <p:nvPr/>
        </p:nvGrpSpPr>
        <p:grpSpPr>
          <a:xfrm rot="15433288">
            <a:off x="2244189" y="-1939496"/>
            <a:ext cx="8481704" cy="9397093"/>
            <a:chOff x="4297364" y="903288"/>
            <a:chExt cx="2946834" cy="3067178"/>
          </a:xfrm>
          <a:solidFill>
            <a:schemeClr val="bg1">
              <a:lumMod val="65000"/>
              <a:alpha val="3000"/>
            </a:schemeClr>
          </a:solidFill>
        </p:grpSpPr>
        <p:sp>
          <p:nvSpPr>
            <p:cNvPr id="44"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5"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6"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7"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8"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49" name="组合 48"/>
          <p:cNvGrpSpPr/>
          <p:nvPr/>
        </p:nvGrpSpPr>
        <p:grpSpPr>
          <a:xfrm>
            <a:off x="925225" y="6103932"/>
            <a:ext cx="11512319" cy="1438068"/>
            <a:chOff x="925225" y="6103932"/>
            <a:chExt cx="11512319" cy="1438068"/>
          </a:xfrm>
        </p:grpSpPr>
        <p:sp>
          <p:nvSpPr>
            <p:cNvPr id="51"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2"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5"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sp>
        <p:nvSpPr>
          <p:cNvPr id="56" name="文本框 55"/>
          <p:cNvSpPr txBox="1"/>
          <p:nvPr/>
        </p:nvSpPr>
        <p:spPr>
          <a:xfrm flipH="1">
            <a:off x="1192288" y="1139107"/>
            <a:ext cx="6764429" cy="398780"/>
          </a:xfrm>
          <a:prstGeom prst="rect">
            <a:avLst/>
          </a:prstGeom>
          <a:noFill/>
        </p:spPr>
        <p:txBody>
          <a:bodyPr wrap="square" rtlCol="0">
            <a:spAutoFit/>
          </a:bodyPr>
          <a:lstStyle/>
          <a:p>
            <a:pPr marL="457200" indent="-457200">
              <a:spcBef>
                <a:spcPts val="1200"/>
              </a:spcBef>
              <a:buAutoNum type="alphaLcParenR" startAt="2"/>
            </a:pPr>
            <a:r>
              <a:rPr lang="zh-CN" altLang="en-US" sz="2000" dirty="0">
                <a:solidFill>
                  <a:schemeClr val="tx1">
                    <a:lumMod val="65000"/>
                    <a:lumOff val="35000"/>
                  </a:schemeClr>
                </a:solidFill>
                <a:latin typeface="宋体" panose="02010600030101010101" pitchFamily="2" charset="-122"/>
                <a:ea typeface="宋体" panose="02010600030101010101" pitchFamily="2" charset="-122"/>
                <a:cs typeface="微软雅黑" panose="020B0503020204020204" charset="-122"/>
                <a:sym typeface="字魂105号-简雅黑" panose="00000500000000000000" pitchFamily="2" charset="-122"/>
              </a:rPr>
              <a:t>初选管理处理原则（审核端）</a:t>
            </a:r>
            <a:endParaRPr lang="en-US" altLang="zh-CN" sz="2000" dirty="0">
              <a:solidFill>
                <a:schemeClr val="tx1">
                  <a:lumMod val="65000"/>
                  <a:lumOff val="35000"/>
                </a:schemeClr>
              </a:solidFill>
              <a:latin typeface="宋体" panose="02010600030101010101" pitchFamily="2" charset="-122"/>
              <a:ea typeface="宋体" panose="02010600030101010101" pitchFamily="2" charset="-122"/>
              <a:cs typeface="微软雅黑" panose="020B0503020204020204" charset="-122"/>
              <a:sym typeface="字魂105号-简雅黑" panose="00000500000000000000" pitchFamily="2" charset="-122"/>
            </a:endParaRPr>
          </a:p>
        </p:txBody>
      </p:sp>
      <p:cxnSp>
        <p:nvCxnSpPr>
          <p:cNvPr id="57" name="直接连接符 56"/>
          <p:cNvCxnSpPr/>
          <p:nvPr/>
        </p:nvCxnSpPr>
        <p:spPr>
          <a:xfrm>
            <a:off x="999332" y="1139107"/>
            <a:ext cx="0" cy="3764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6"/>
          <a:stretch>
            <a:fillRect/>
          </a:stretch>
        </p:blipFill>
        <p:spPr>
          <a:xfrm>
            <a:off x="2222705" y="4138623"/>
            <a:ext cx="7550187" cy="1819952"/>
          </a:xfrm>
          <a:prstGeom prst="rect">
            <a:avLst/>
          </a:prstGeom>
        </p:spPr>
      </p:pic>
      <p:sp>
        <p:nvSpPr>
          <p:cNvPr id="4" name="文本框 3"/>
          <p:cNvSpPr txBox="1"/>
          <p:nvPr/>
        </p:nvSpPr>
        <p:spPr>
          <a:xfrm>
            <a:off x="1009391" y="2002296"/>
            <a:ext cx="10010411" cy="645160"/>
          </a:xfrm>
          <a:prstGeom prst="rect">
            <a:avLst/>
          </a:prstGeom>
          <a:noFill/>
        </p:spPr>
        <p:txBody>
          <a:bodyPr wrap="square">
            <a:spAutoFit/>
          </a:bodyPr>
          <a:lstStyle/>
          <a:p>
            <a:pPr algn="just"/>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根据页面上显示的申购单</a:t>
            </a:r>
            <a:r>
              <a:rPr lang="zh-CN" altLang="zh-CN" sz="1800" b="1" kern="100" dirty="0">
                <a:effectLst/>
                <a:latin typeface="宋体" panose="02010600030101010101" pitchFamily="2" charset="-122"/>
                <a:ea typeface="宋体" panose="02010600030101010101" pitchFamily="2" charset="-122"/>
                <a:cs typeface="Times New Roman" panose="02020603050405020304" pitchFamily="18" charset="0"/>
              </a:rPr>
              <a:t>竞价供应商数、最少竞价数（所有采购项的竞价数中的最小值）、采购项竞价数、满足预算供应商数量、阅读数（浏览数量）、延长竞价次数</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等指标进行综合判断：</a:t>
            </a:r>
          </a:p>
        </p:txBody>
      </p:sp>
      <p:sp>
        <p:nvSpPr>
          <p:cNvPr id="6" name="文本框 5"/>
          <p:cNvSpPr txBox="1"/>
          <p:nvPr/>
        </p:nvSpPr>
        <p:spPr>
          <a:xfrm>
            <a:off x="1009650" y="2820670"/>
            <a:ext cx="9804400" cy="922020"/>
          </a:xfrm>
          <a:prstGeom prst="rect">
            <a:avLst/>
          </a:prstGeom>
          <a:noFill/>
        </p:spPr>
        <p:txBody>
          <a:bodyPr wrap="square">
            <a:spAutoFit/>
          </a:bodyPr>
          <a:lstStyle/>
          <a:p>
            <a:pPr algn="just"/>
            <a:r>
              <a:rPr lang="zh-CN" altLang="zh-CN" sz="1800" kern="1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竞价参与供应商少于</a:t>
            </a:r>
            <a:r>
              <a:rPr lang="en-US" altLang="zh-CN" sz="1800" kern="1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3</a:t>
            </a:r>
            <a:r>
              <a:rPr lang="zh-CN" altLang="zh-CN" sz="1800" kern="1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个或者在预算范围内的竞价</a:t>
            </a:r>
            <a:r>
              <a:rPr lang="zh-CN" altLang="zh-CN" kern="1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sym typeface="+mn-ea"/>
              </a:rPr>
              <a:t>供应商</a:t>
            </a:r>
            <a:r>
              <a:rPr lang="zh-CN" altLang="zh-CN" sz="1800" kern="1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少于</a:t>
            </a:r>
            <a:r>
              <a:rPr lang="en-US" altLang="zh-CN" sz="1800" kern="1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3</a:t>
            </a:r>
            <a:r>
              <a:rPr lang="zh-CN" altLang="zh-CN" sz="1800" kern="1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家，会延长至少</a:t>
            </a:r>
            <a:r>
              <a:rPr lang="en-US" altLang="zh-CN" sz="1800" kern="1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1</a:t>
            </a:r>
            <a:r>
              <a:rPr lang="zh-CN" altLang="en-US" sz="1800" kern="1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次三</a:t>
            </a:r>
            <a:r>
              <a:rPr lang="zh-CN" altLang="zh-CN" sz="1800" kern="1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天竞价，如果延长一次以后仍然不足三家，再度进入到初选管理，如</a:t>
            </a:r>
            <a:r>
              <a:rPr lang="zh-CN" altLang="en-US" sz="1800" kern="1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有至少一家满足预算的供应商即可推送到用户初选，如为</a:t>
            </a:r>
            <a:r>
              <a:rPr lang="en-US" altLang="zh-CN" sz="1800" kern="1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0</a:t>
            </a:r>
            <a:r>
              <a:rPr lang="zh-CN" altLang="en-US" sz="1800" kern="1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家供应商，根据用户需要做处理，可以继续延长竞价也可以推送到补充报价</a:t>
            </a:r>
            <a:r>
              <a:rPr lang="zh-CN" altLang="zh-CN" sz="1200"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endParaRPr lang="zh-CN" altLang="zh-CN" sz="1200" kern="100" dirty="0">
              <a:effectLst/>
              <a:latin typeface="宋体" panose="02010600030101010101" pitchFamily="2" charset="-122"/>
              <a:ea typeface="宋体" panose="02010600030101010101" pitchFamily="2" charset="-122"/>
              <a:cs typeface="Times New Roman" panose="02020603050405020304" pitchFamily="18" charset="0"/>
            </a:endParaRPr>
          </a:p>
        </p:txBody>
      </p:sp>
      <p:pic>
        <p:nvPicPr>
          <p:cNvPr id="9" name="已粘贴的影片.png" descr="已粘贴的影片.png"/>
          <p:cNvPicPr>
            <a:picLocks noChangeAspect="1"/>
          </p:cNvPicPr>
          <p:nvPr/>
        </p:nvPicPr>
        <p:blipFill>
          <a:blip r:embed="rId7"/>
          <a:srcRect r="67418"/>
          <a:stretch>
            <a:fillRect/>
          </a:stretch>
        </p:blipFill>
        <p:spPr>
          <a:xfrm>
            <a:off x="9816465" y="119380"/>
            <a:ext cx="1969770" cy="1943100"/>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4"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5" name="图片 4"/>
          <p:cNvPicPr>
            <a:picLocks noChangeAspect="1"/>
          </p:cNvPicPr>
          <p:nvPr/>
        </p:nvPicPr>
        <p:blipFill>
          <a:blip r:embed="rId5"/>
          <a:stretch>
            <a:fillRect/>
          </a:stretch>
        </p:blipFill>
        <p:spPr>
          <a:xfrm>
            <a:off x="8036156" y="1105828"/>
            <a:ext cx="3983940" cy="4655488"/>
          </a:xfrm>
          <a:prstGeom prst="rect">
            <a:avLst/>
          </a:prstGeom>
        </p:spPr>
      </p:pic>
      <p:pic>
        <p:nvPicPr>
          <p:cNvPr id="6"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grpSp>
        <p:nvGrpSpPr>
          <p:cNvPr id="43" name="组合 42"/>
          <p:cNvGrpSpPr/>
          <p:nvPr/>
        </p:nvGrpSpPr>
        <p:grpSpPr>
          <a:xfrm rot="15433288">
            <a:off x="2244189" y="-1939496"/>
            <a:ext cx="8481704" cy="9397093"/>
            <a:chOff x="4297364" y="903288"/>
            <a:chExt cx="2946834" cy="3067178"/>
          </a:xfrm>
          <a:solidFill>
            <a:schemeClr val="bg1">
              <a:lumMod val="65000"/>
              <a:alpha val="3000"/>
            </a:schemeClr>
          </a:solidFill>
        </p:grpSpPr>
        <p:sp>
          <p:nvSpPr>
            <p:cNvPr id="44"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5"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6"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7"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8"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49" name="组合 48"/>
          <p:cNvGrpSpPr/>
          <p:nvPr/>
        </p:nvGrpSpPr>
        <p:grpSpPr>
          <a:xfrm>
            <a:off x="925225" y="6103932"/>
            <a:ext cx="11512319" cy="1438068"/>
            <a:chOff x="925225" y="6103932"/>
            <a:chExt cx="11512319" cy="1438068"/>
          </a:xfrm>
        </p:grpSpPr>
        <p:sp>
          <p:nvSpPr>
            <p:cNvPr id="51"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2"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5"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sp>
        <p:nvSpPr>
          <p:cNvPr id="56" name="文本框 55"/>
          <p:cNvSpPr txBox="1"/>
          <p:nvPr/>
        </p:nvSpPr>
        <p:spPr>
          <a:xfrm flipH="1">
            <a:off x="1192288" y="1139107"/>
            <a:ext cx="6764429" cy="398780"/>
          </a:xfrm>
          <a:prstGeom prst="rect">
            <a:avLst/>
          </a:prstGeom>
          <a:noFill/>
        </p:spPr>
        <p:txBody>
          <a:bodyPr wrap="square" rtlCol="0">
            <a:spAutoFit/>
          </a:bodyPr>
          <a:lstStyle/>
          <a:p>
            <a:pPr marL="457200" indent="-457200">
              <a:spcBef>
                <a:spcPts val="1200"/>
              </a:spcBef>
              <a:buAutoNum type="alphaLcParenR" startAt="2"/>
            </a:pPr>
            <a:r>
              <a:rPr lang="zh-CN" altLang="en-US" sz="2000" dirty="0">
                <a:solidFill>
                  <a:schemeClr val="tx1">
                    <a:lumMod val="65000"/>
                    <a:lumOff val="35000"/>
                  </a:schemeClr>
                </a:solidFill>
                <a:latin typeface="宋体" panose="02010600030101010101" pitchFamily="2" charset="-122"/>
                <a:ea typeface="宋体" panose="02010600030101010101" pitchFamily="2" charset="-122"/>
                <a:cs typeface="微软雅黑" panose="020B0503020204020204" charset="-122"/>
                <a:sym typeface="字魂105号-简雅黑" panose="00000500000000000000" pitchFamily="2" charset="-122"/>
              </a:rPr>
              <a:t>初选管理处理原则（审核端）</a:t>
            </a:r>
            <a:endParaRPr lang="en-US" altLang="zh-CN" sz="2000" dirty="0">
              <a:solidFill>
                <a:schemeClr val="tx1">
                  <a:lumMod val="65000"/>
                  <a:lumOff val="35000"/>
                </a:schemeClr>
              </a:solidFill>
              <a:latin typeface="宋体" panose="02010600030101010101" pitchFamily="2" charset="-122"/>
              <a:ea typeface="宋体" panose="02010600030101010101" pitchFamily="2" charset="-122"/>
              <a:cs typeface="微软雅黑" panose="020B0503020204020204" charset="-122"/>
              <a:sym typeface="字魂105号-简雅黑" panose="00000500000000000000" pitchFamily="2" charset="-122"/>
            </a:endParaRPr>
          </a:p>
        </p:txBody>
      </p:sp>
      <p:cxnSp>
        <p:nvCxnSpPr>
          <p:cNvPr id="57" name="直接连接符 56"/>
          <p:cNvCxnSpPr/>
          <p:nvPr/>
        </p:nvCxnSpPr>
        <p:spPr>
          <a:xfrm>
            <a:off x="999332" y="1139107"/>
            <a:ext cx="0" cy="3764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7"/>
          <a:srcRect t="14128"/>
          <a:stretch>
            <a:fillRect/>
          </a:stretch>
        </p:blipFill>
        <p:spPr>
          <a:xfrm>
            <a:off x="802882" y="2006800"/>
            <a:ext cx="5274310" cy="822960"/>
          </a:xfrm>
          <a:prstGeom prst="rect">
            <a:avLst/>
          </a:prstGeom>
          <a:ln>
            <a:noFill/>
          </a:ln>
        </p:spPr>
      </p:pic>
      <p:sp>
        <p:nvSpPr>
          <p:cNvPr id="7" name="文本框 6"/>
          <p:cNvSpPr txBox="1"/>
          <p:nvPr/>
        </p:nvSpPr>
        <p:spPr>
          <a:xfrm>
            <a:off x="999332" y="3349018"/>
            <a:ext cx="5074654" cy="646331"/>
          </a:xfrm>
          <a:prstGeom prst="rect">
            <a:avLst/>
          </a:prstGeom>
          <a:noFill/>
        </p:spPr>
        <p:txBody>
          <a:bodyPr wrap="square">
            <a:spAutoFit/>
          </a:bodyPr>
          <a:lstStyle/>
          <a:p>
            <a:pPr marL="0" lvl="3" indent="-228600" algn="just">
              <a:buFont typeface="+mj-lt"/>
              <a:buAutoNum type="arabicParenBoth"/>
            </a:pP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对于</a:t>
            </a:r>
            <a:r>
              <a:rPr lang="zh-CN" altLang="zh-CN" sz="1800" b="1" kern="100" dirty="0">
                <a:effectLst/>
                <a:latin typeface="宋体" panose="02010600030101010101" pitchFamily="2" charset="-122"/>
                <a:ea typeface="宋体" panose="02010600030101010101" pitchFamily="2" charset="-122"/>
                <a:cs typeface="Times New Roman" panose="02020603050405020304" pitchFamily="18" charset="0"/>
              </a:rPr>
              <a:t>竞价时长足够长，阅读数较大</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，且</a:t>
            </a:r>
            <a:r>
              <a:rPr lang="zh-CN" altLang="zh-CN" sz="1800" b="1" kern="100" dirty="0">
                <a:effectLst/>
                <a:latin typeface="宋体" panose="02010600030101010101" pitchFamily="2" charset="-122"/>
                <a:ea typeface="宋体" panose="02010600030101010101" pitchFamily="2" charset="-122"/>
                <a:cs typeface="Times New Roman" panose="02020603050405020304" pitchFamily="18" charset="0"/>
              </a:rPr>
              <a:t>有供应商报价</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的竞价单，可以转</a:t>
            </a:r>
            <a:r>
              <a:rPr lang="zh-CN" altLang="zh-CN" sz="1800" b="1" kern="100" dirty="0">
                <a:effectLst/>
                <a:latin typeface="宋体" panose="02010600030101010101" pitchFamily="2" charset="-122"/>
                <a:ea typeface="宋体" panose="02010600030101010101" pitchFamily="2" charset="-122"/>
                <a:cs typeface="Times New Roman" panose="02020603050405020304" pitchFamily="18" charset="0"/>
              </a:rPr>
              <a:t>“用户初选”</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a:t>
            </a:r>
          </a:p>
        </p:txBody>
      </p:sp>
      <p:pic>
        <p:nvPicPr>
          <p:cNvPr id="8" name="图片 7"/>
          <p:cNvPicPr>
            <a:picLocks noChangeAspect="1"/>
          </p:cNvPicPr>
          <p:nvPr/>
        </p:nvPicPr>
        <p:blipFill>
          <a:blip r:embed="rId8"/>
          <a:stretch>
            <a:fillRect/>
          </a:stretch>
        </p:blipFill>
        <p:spPr>
          <a:xfrm>
            <a:off x="831552" y="4193641"/>
            <a:ext cx="5295900" cy="1602740"/>
          </a:xfrm>
          <a:prstGeom prst="rect">
            <a:avLst/>
          </a:prstGeom>
        </p:spPr>
      </p:pic>
      <p:sp>
        <p:nvSpPr>
          <p:cNvPr id="10" name="文本框 9"/>
          <p:cNvSpPr txBox="1"/>
          <p:nvPr/>
        </p:nvSpPr>
        <p:spPr>
          <a:xfrm>
            <a:off x="6293185" y="2065184"/>
            <a:ext cx="5426776" cy="2369880"/>
          </a:xfrm>
          <a:prstGeom prst="rect">
            <a:avLst/>
          </a:prstGeom>
          <a:noFill/>
        </p:spPr>
        <p:txBody>
          <a:bodyPr wrap="square">
            <a:spAutoFit/>
          </a:bodyPr>
          <a:lstStyle/>
          <a:p>
            <a:pPr marL="0" lvl="3" algn="just"/>
            <a:r>
              <a:rPr lang="en-US" altLang="zh-CN" kern="100" dirty="0">
                <a:effectLst/>
                <a:latin typeface="宋体" panose="02010600030101010101" pitchFamily="2" charset="-122"/>
                <a:ea typeface="宋体" panose="02010600030101010101" pitchFamily="2" charset="-122"/>
                <a:cs typeface="Times New Roman" panose="02020603050405020304" pitchFamily="18" charset="0"/>
              </a:rPr>
              <a:t>(2)</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对于即</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竞价时长足够长，阅读数较大</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，但</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竞价数为</a:t>
            </a:r>
            <a:r>
              <a:rPr lang="en-US" altLang="zh-CN" b="1" kern="100" dirty="0">
                <a:effectLst/>
                <a:latin typeface="宋体" panose="02010600030101010101" pitchFamily="2" charset="-122"/>
                <a:ea typeface="宋体" panose="02010600030101010101" pitchFamily="2" charset="-122"/>
                <a:cs typeface="Times New Roman" panose="02020603050405020304" pitchFamily="18" charset="0"/>
              </a:rPr>
              <a:t>0</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（包括自报价）</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的竞价单，可以转</a:t>
            </a:r>
            <a:r>
              <a:rPr lang="en-US" altLang="zh-CN" b="1"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补充自报价</a:t>
            </a:r>
            <a:r>
              <a:rPr lang="en-US" altLang="zh-CN" b="1"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，申购用户补充填写自报价厂商提交后即转入</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“用户初选”</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a:effectLst/>
              <a:latin typeface="宋体" panose="02010600030101010101" pitchFamily="2" charset="-122"/>
              <a:ea typeface="宋体" panose="02010600030101010101" pitchFamily="2" charset="-122"/>
              <a:cs typeface="Times New Roman" panose="02020603050405020304" pitchFamily="18" charset="0"/>
            </a:endParaRPr>
          </a:p>
          <a:p>
            <a:pPr marL="0" lvl="3" algn="just"/>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注意：只有符合上述条件的申购单才会出现“转补充报价”的按钮</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a:t>
            </a:r>
            <a:endParaRPr lang="en-US" altLang="zh-CN" kern="100" dirty="0">
              <a:effectLst/>
              <a:latin typeface="宋体" panose="02010600030101010101" pitchFamily="2" charset="-122"/>
              <a:ea typeface="宋体" panose="02010600030101010101" pitchFamily="2" charset="-122"/>
              <a:cs typeface="Times New Roman" panose="02020603050405020304" pitchFamily="18" charset="0"/>
            </a:endParaRPr>
          </a:p>
          <a:p>
            <a:pPr marL="0" lvl="3" algn="just"/>
            <a:r>
              <a:rPr lang="zh-CN" altLang="zh-CN" sz="2000" kern="1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自报价补充流程：我的申购，补充自报价，更多操作，点击提交，填写自报价信息。</a:t>
            </a:r>
            <a:endParaRPr lang="zh-CN" altLang="zh-CN" sz="1400" kern="100" dirty="0">
              <a:effectLst/>
              <a:latin typeface="宋体" panose="02010600030101010101" pitchFamily="2" charset="-122"/>
              <a:ea typeface="宋体" panose="02010600030101010101" pitchFamily="2" charset="-122"/>
              <a:cs typeface="Times New Roman" panose="02020603050405020304" pitchFamily="18" charset="0"/>
            </a:endParaRPr>
          </a:p>
        </p:txBody>
      </p:sp>
      <p:pic>
        <p:nvPicPr>
          <p:cNvPr id="11" name="图片 10"/>
          <p:cNvPicPr>
            <a:picLocks noChangeAspect="1"/>
          </p:cNvPicPr>
          <p:nvPr/>
        </p:nvPicPr>
        <p:blipFill>
          <a:blip r:embed="rId9"/>
          <a:stretch>
            <a:fillRect/>
          </a:stretch>
        </p:blipFill>
        <p:spPr>
          <a:xfrm>
            <a:off x="6260761" y="4521130"/>
            <a:ext cx="5513070" cy="16478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2" name="组合 1"/>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5"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6"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7"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14" name="组合 13"/>
          <p:cNvGrpSpPr/>
          <p:nvPr/>
        </p:nvGrpSpPr>
        <p:grpSpPr>
          <a:xfrm>
            <a:off x="-822837" y="-1740227"/>
            <a:ext cx="13690458" cy="9752745"/>
            <a:chOff x="-822837" y="-1740227"/>
            <a:chExt cx="13690458" cy="9752745"/>
          </a:xfrm>
        </p:grpSpPr>
        <p:sp>
          <p:nvSpPr>
            <p:cNvPr id="15" name="任意多边形: 形状 26"/>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ea"/>
                <a:sym typeface="+mn-lt"/>
              </a:endParaRPr>
            </a:p>
          </p:txBody>
        </p:sp>
        <p:sp>
          <p:nvSpPr>
            <p:cNvPr id="16" name="任意多边形: 形状 1"/>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ea"/>
                <a:sym typeface="+mn-lt"/>
              </a:endParaRPr>
            </a:p>
          </p:txBody>
        </p:sp>
      </p:grpSp>
      <p:sp>
        <p:nvSpPr>
          <p:cNvPr id="21" name="椭圆 20"/>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2" name="椭圆 21"/>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3" name="文本框 22"/>
          <p:cNvSpPr txBox="1"/>
          <p:nvPr/>
        </p:nvSpPr>
        <p:spPr>
          <a:xfrm>
            <a:off x="7448663" y="2513546"/>
            <a:ext cx="1425390"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schemeClr val="accent1"/>
                </a:solidFill>
                <a:effectLst/>
                <a:uLnTx/>
                <a:uFillTx/>
                <a:latin typeface="宋体" panose="02010600030101010101" pitchFamily="2" charset="-122"/>
                <a:ea typeface="宋体" panose="02010600030101010101" pitchFamily="2" charset="-122"/>
                <a:cs typeface="+mn-ea"/>
                <a:sym typeface="+mn-lt"/>
              </a:rPr>
              <a:t>07</a:t>
            </a:r>
            <a:endParaRPr kumimoji="0" lang="zh-CN" altLang="en-US" sz="9600" b="1" i="0" u="none" strike="noStrike" kern="1200" cap="none" spc="0" normalizeH="0" baseline="0" noProof="0" dirty="0">
              <a:ln>
                <a:noFill/>
              </a:ln>
              <a:solidFill>
                <a:schemeClr val="accent1"/>
              </a:solidFill>
              <a:effectLst/>
              <a:uLnTx/>
              <a:uFillTx/>
              <a:latin typeface="宋体" panose="02010600030101010101" pitchFamily="2" charset="-122"/>
              <a:ea typeface="宋体" panose="02010600030101010101" pitchFamily="2" charset="-122"/>
              <a:cs typeface="+mn-ea"/>
              <a:sym typeface="+mn-lt"/>
            </a:endParaRPr>
          </a:p>
        </p:txBody>
      </p:sp>
      <p:sp>
        <p:nvSpPr>
          <p:cNvPr id="24" name="矩形 8"/>
          <p:cNvSpPr/>
          <p:nvPr/>
        </p:nvSpPr>
        <p:spPr>
          <a:xfrm>
            <a:off x="1649075" y="2516417"/>
            <a:ext cx="5152756" cy="584775"/>
          </a:xfrm>
          <a:prstGeom prst="rect">
            <a:avLst/>
          </a:prstGeom>
        </p:spPr>
        <p:txBody>
          <a:bodyPr wrap="square">
            <a:spAutoFit/>
          </a:bodyPr>
          <a:lstStyle/>
          <a:p>
            <a:r>
              <a:rPr lang="zh-CN" altLang="en-US"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用户初选（普通用户）</a:t>
            </a:r>
          </a:p>
        </p:txBody>
      </p:sp>
      <p:pic>
        <p:nvPicPr>
          <p:cNvPr id="10" name="图片 9"/>
          <p:cNvPicPr>
            <a:picLocks noChangeAspect="1"/>
          </p:cNvPicPr>
          <p:nvPr/>
        </p:nvPicPr>
        <p:blipFill>
          <a:blip r:embed="rId4"/>
          <a:stretch>
            <a:fillRect/>
          </a:stretch>
        </p:blipFill>
        <p:spPr>
          <a:xfrm>
            <a:off x="8036156" y="1105828"/>
            <a:ext cx="3983940" cy="4655488"/>
          </a:xfrm>
          <a:prstGeom prst="rect">
            <a:avLst/>
          </a:prstGeom>
        </p:spPr>
      </p:pic>
      <p:pic>
        <p:nvPicPr>
          <p:cNvPr id="11" name="已粘贴的影片.png" descr="已粘贴的影片.png"/>
          <p:cNvPicPr>
            <a:picLocks noChangeAspect="1"/>
          </p:cNvPicPr>
          <p:nvPr/>
        </p:nvPicPr>
        <p:blipFill>
          <a:blip r:embed="rId5">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12" name="已粘贴的影片.png" descr="已粘贴的影片.png"/>
          <p:cNvPicPr>
            <a:picLocks noChangeAspect="1"/>
          </p:cNvPicPr>
          <p:nvPr/>
        </p:nvPicPr>
        <p:blipFill>
          <a:blip r:embed="rId6"/>
          <a:srcRect r="67418"/>
          <a:stretch>
            <a:fillRect/>
          </a:stretch>
        </p:blipFill>
        <p:spPr>
          <a:xfrm>
            <a:off x="9816465" y="119380"/>
            <a:ext cx="1969770" cy="1943100"/>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39" name="组合 38"/>
          <p:cNvGrpSpPr/>
          <p:nvPr/>
        </p:nvGrpSpPr>
        <p:grpSpPr>
          <a:xfrm rot="15433288">
            <a:off x="2244189" y="-1939496"/>
            <a:ext cx="8481704" cy="9397093"/>
            <a:chOff x="4297364" y="903288"/>
            <a:chExt cx="2946834" cy="3067178"/>
          </a:xfrm>
          <a:solidFill>
            <a:schemeClr val="bg1">
              <a:lumMod val="65000"/>
              <a:alpha val="3000"/>
            </a:schemeClr>
          </a:solidFill>
        </p:grpSpPr>
        <p:sp>
          <p:nvSpPr>
            <p:cNvPr id="40"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1"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2"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3"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4"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45"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latin typeface="宋体" panose="02010600030101010101" pitchFamily="2" charset="-122"/>
              <a:ea typeface="宋体" panose="02010600030101010101" pitchFamily="2" charset="-122"/>
              <a:cs typeface="+mn-ea"/>
              <a:sym typeface="+mn-lt"/>
            </a:endParaRPr>
          </a:p>
        </p:txBody>
      </p:sp>
      <p:sp>
        <p:nvSpPr>
          <p:cNvPr id="46" name="ïş1ídè"/>
          <p:cNvSpPr txBox="1"/>
          <p:nvPr/>
        </p:nvSpPr>
        <p:spPr>
          <a:xfrm>
            <a:off x="0" y="618080"/>
            <a:ext cx="2092035" cy="389252"/>
          </a:xfrm>
          <a:prstGeom prst="rect">
            <a:avLst/>
          </a:prstGeom>
          <a:noFill/>
        </p:spPr>
        <p:txBody>
          <a:bodyPr wrap="square">
            <a:noAutofit/>
          </a:bodyPr>
          <a:lstStyle/>
          <a:p>
            <a:pPr algn="dist"/>
            <a:r>
              <a:rPr lang="zh-CN" altLang="en-US" sz="1400" dirty="0">
                <a:solidFill>
                  <a:schemeClr val="bg1"/>
                </a:solidFill>
                <a:latin typeface="宋体" panose="02010600030101010101" pitchFamily="2" charset="-122"/>
                <a:ea typeface="宋体" panose="02010600030101010101" pitchFamily="2" charset="-122"/>
                <a:cs typeface="+mn-ea"/>
                <a:sym typeface="+mn-lt"/>
              </a:rPr>
              <a:t>用户初选（普通用户）</a:t>
            </a:r>
          </a:p>
        </p:txBody>
      </p:sp>
      <p:grpSp>
        <p:nvGrpSpPr>
          <p:cNvPr id="47" name="组合 46"/>
          <p:cNvGrpSpPr/>
          <p:nvPr/>
        </p:nvGrpSpPr>
        <p:grpSpPr>
          <a:xfrm>
            <a:off x="925225" y="6103932"/>
            <a:ext cx="11512319" cy="1438068"/>
            <a:chOff x="925225" y="6103932"/>
            <a:chExt cx="11512319" cy="1438068"/>
          </a:xfrm>
        </p:grpSpPr>
        <p:sp>
          <p:nvSpPr>
            <p:cNvPr id="49"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0"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1"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sp>
        <p:nvSpPr>
          <p:cNvPr id="4" name="Rectangle 5"/>
          <p:cNvSpPr>
            <a:spLocks noChangeArrowheads="1"/>
          </p:cNvSpPr>
          <p:nvPr/>
        </p:nvSpPr>
        <p:spPr bwMode="auto">
          <a:xfrm>
            <a:off x="0" y="40444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宋体" panose="02010600030101010101" pitchFamily="2" charset="-122"/>
              <a:ea typeface="宋体" panose="02010600030101010101" pitchFamily="2" charset="-122"/>
            </a:endParaRPr>
          </a:p>
        </p:txBody>
      </p:sp>
      <p:sp>
        <p:nvSpPr>
          <p:cNvPr id="7" name="文本框 6"/>
          <p:cNvSpPr txBox="1"/>
          <p:nvPr/>
        </p:nvSpPr>
        <p:spPr>
          <a:xfrm>
            <a:off x="1170650" y="1562955"/>
            <a:ext cx="8787084" cy="2696845"/>
          </a:xfrm>
          <a:prstGeom prst="rect">
            <a:avLst/>
          </a:prstGeom>
          <a:noFill/>
        </p:spPr>
        <p:txBody>
          <a:bodyPr wrap="square">
            <a:spAutoFit/>
          </a:bodyPr>
          <a:lstStyle/>
          <a:p>
            <a:pPr marL="266700" indent="-266700" algn="just">
              <a:lnSpc>
                <a:spcPct val="150000"/>
              </a:lnSpc>
              <a:spcBef>
                <a:spcPts val="1000"/>
              </a:spcBef>
              <a:spcAft>
                <a:spcPts val="1000"/>
              </a:spcAft>
            </a:pPr>
            <a:r>
              <a:rPr lang="zh-CN" altLang="zh-CN" sz="2000" b="1" kern="2200" dirty="0">
                <a:solidFill>
                  <a:schemeClr val="bg1"/>
                </a:solidFill>
                <a:effectLst/>
                <a:highlight>
                  <a:srgbClr val="FF0000"/>
                </a:highlight>
                <a:latin typeface="宋体" panose="02010600030101010101" pitchFamily="2" charset="-122"/>
                <a:ea typeface="宋体" panose="02010600030101010101" pitchFamily="2" charset="-122"/>
                <a:cs typeface="Times New Roman" panose="02020603050405020304" pitchFamily="18" charset="0"/>
              </a:rPr>
              <a:t>建议</a:t>
            </a:r>
            <a:r>
              <a:rPr lang="zh-CN" altLang="zh-CN" sz="4400" b="1" kern="2200" dirty="0">
                <a:solidFill>
                  <a:srgbClr val="2F5496"/>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先联系</a:t>
            </a:r>
            <a:r>
              <a:rPr lang="zh-CN" altLang="zh-CN" sz="2400" b="1" kern="2200" dirty="0">
                <a:solidFill>
                  <a:schemeClr val="bg1"/>
                </a:solidFill>
                <a:effectLst/>
                <a:highlight>
                  <a:srgbClr val="FF0000"/>
                </a:highlight>
                <a:latin typeface="宋体" panose="02010600030101010101" pitchFamily="2" charset="-122"/>
                <a:ea typeface="宋体" panose="02010600030101010101" pitchFamily="2" charset="-122"/>
                <a:cs typeface="Times New Roman" panose="02020603050405020304" pitchFamily="18" charset="0"/>
              </a:rPr>
              <a:t>排名靠前的低价供应商，</a:t>
            </a:r>
            <a:endParaRPr lang="en-US" altLang="zh-CN" sz="2400" b="1" kern="2200" dirty="0">
              <a:solidFill>
                <a:schemeClr val="bg1"/>
              </a:solidFill>
              <a:effectLst/>
              <a:highlight>
                <a:srgbClr val="FF0000"/>
              </a:highlight>
              <a:latin typeface="宋体" panose="02010600030101010101" pitchFamily="2" charset="-122"/>
              <a:ea typeface="宋体" panose="02010600030101010101" pitchFamily="2" charset="-122"/>
              <a:cs typeface="Times New Roman" panose="02020603050405020304" pitchFamily="18" charset="0"/>
            </a:endParaRPr>
          </a:p>
          <a:p>
            <a:pPr marL="266700" indent="-266700" algn="just">
              <a:lnSpc>
                <a:spcPct val="150000"/>
              </a:lnSpc>
              <a:spcBef>
                <a:spcPts val="1000"/>
              </a:spcBef>
              <a:spcAft>
                <a:spcPts val="1000"/>
              </a:spcAft>
            </a:pPr>
            <a:r>
              <a:rPr lang="zh-CN" altLang="zh-CN" sz="2800" b="1" kern="2200" dirty="0">
                <a:solidFill>
                  <a:schemeClr val="bg1"/>
                </a:solidFill>
                <a:effectLst/>
                <a:highlight>
                  <a:srgbClr val="FF0000"/>
                </a:highlight>
                <a:latin typeface="宋体" panose="02010600030101010101" pitchFamily="2" charset="-122"/>
                <a:ea typeface="宋体" panose="02010600030101010101" pitchFamily="2" charset="-122"/>
                <a:cs typeface="Times New Roman" panose="02020603050405020304" pitchFamily="18" charset="0"/>
              </a:rPr>
              <a:t>确定配置满足，</a:t>
            </a:r>
            <a:r>
              <a:rPr lang="zh-CN" altLang="zh-CN" sz="2400" b="1" kern="2200" dirty="0">
                <a:solidFill>
                  <a:schemeClr val="bg1"/>
                </a:solidFill>
                <a:effectLst/>
                <a:highlight>
                  <a:srgbClr val="FF0000"/>
                </a:highlight>
                <a:latin typeface="宋体" panose="02010600030101010101" pitchFamily="2" charset="-122"/>
                <a:ea typeface="宋体" panose="02010600030101010101" pitchFamily="2" charset="-122"/>
                <a:cs typeface="Times New Roman" panose="02020603050405020304" pitchFamily="18" charset="0"/>
              </a:rPr>
              <a:t>送货时间等问题，沟通一致后再选定供应商</a:t>
            </a:r>
            <a:r>
              <a:rPr lang="zh-CN" altLang="zh-CN" sz="2800" b="1" kern="2200" dirty="0">
                <a:solidFill>
                  <a:schemeClr val="bg1"/>
                </a:solidFill>
                <a:effectLst/>
                <a:highlight>
                  <a:srgbClr val="FF0000"/>
                </a:highlight>
                <a:latin typeface="宋体" panose="02010600030101010101" pitchFamily="2" charset="-122"/>
                <a:ea typeface="宋体" panose="02010600030101010101" pitchFamily="2" charset="-122"/>
                <a:cs typeface="Times New Roman" panose="02020603050405020304" pitchFamily="18" charset="0"/>
              </a:rPr>
              <a:t>。</a:t>
            </a:r>
            <a:endParaRPr lang="en-US" altLang="zh-CN" sz="2800" b="1" kern="2200" dirty="0">
              <a:solidFill>
                <a:schemeClr val="bg1"/>
              </a:solidFill>
              <a:effectLst/>
              <a:highlight>
                <a:srgbClr val="FF0000"/>
              </a:highlight>
              <a:latin typeface="宋体" panose="02010600030101010101" pitchFamily="2" charset="-122"/>
              <a:ea typeface="宋体" panose="02010600030101010101" pitchFamily="2" charset="-122"/>
              <a:cs typeface="Times New Roman" panose="02020603050405020304" pitchFamily="18" charset="0"/>
            </a:endParaRPr>
          </a:p>
          <a:p>
            <a:pPr marL="266700" indent="-266700" algn="just">
              <a:lnSpc>
                <a:spcPct val="200000"/>
              </a:lnSpc>
              <a:spcBef>
                <a:spcPts val="1000"/>
              </a:spcBef>
              <a:spcAft>
                <a:spcPts val="1000"/>
              </a:spcAft>
            </a:pPr>
            <a:r>
              <a:rPr lang="zh-CN" altLang="zh-CN" sz="1400" b="0" kern="2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避免不必要的质疑和投诉，如果发生质疑投诉，请先立即停止采购行为，未供货的订单通知不供货。</a:t>
            </a:r>
            <a:endParaRPr lang="zh-CN" altLang="zh-CN" sz="2400" b="1" kern="22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9" name="文本框 8"/>
          <p:cNvSpPr txBox="1"/>
          <p:nvPr/>
        </p:nvSpPr>
        <p:spPr>
          <a:xfrm>
            <a:off x="1170650" y="4520814"/>
            <a:ext cx="8215730" cy="830997"/>
          </a:xfrm>
          <a:prstGeom prst="rect">
            <a:avLst/>
          </a:prstGeom>
          <a:noFill/>
        </p:spPr>
        <p:txBody>
          <a:bodyPr wrap="square">
            <a:spAutoFit/>
          </a:bodyPr>
          <a:lstStyle/>
          <a:p>
            <a:pPr marL="266700" indent="-266700" algn="just">
              <a:lnSpc>
                <a:spcPct val="240000"/>
              </a:lnSpc>
              <a:spcBef>
                <a:spcPts val="1000"/>
              </a:spcBef>
              <a:spcAft>
                <a:spcPts val="1000"/>
              </a:spcAft>
            </a:pPr>
            <a:r>
              <a:rPr lang="zh-CN" altLang="zh-CN" sz="2000" b="1" kern="2200" dirty="0">
                <a:solidFill>
                  <a:srgbClr val="2F5496"/>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优先选择低价供应商，低价供应商不满足需求，再选择次低价供应商。</a:t>
            </a:r>
            <a:endParaRPr lang="zh-CN" altLang="zh-CN" sz="2000" b="1" kern="22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4"/>
          <a:stretch>
            <a:fillRect/>
          </a:stretch>
        </p:blipFill>
        <p:spPr>
          <a:xfrm>
            <a:off x="8036156" y="1105828"/>
            <a:ext cx="3983940" cy="4655488"/>
          </a:xfrm>
          <a:prstGeom prst="rect">
            <a:avLst/>
          </a:prstGeom>
        </p:spPr>
      </p:pic>
      <p:pic>
        <p:nvPicPr>
          <p:cNvPr id="6" name="已粘贴的影片.png" descr="已粘贴的影片.png"/>
          <p:cNvPicPr>
            <a:picLocks noChangeAspect="1"/>
          </p:cNvPicPr>
          <p:nvPr/>
        </p:nvPicPr>
        <p:blipFill>
          <a:blip r:embed="rId5">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8" name="已粘贴的影片.png" descr="已粘贴的影片.png"/>
          <p:cNvPicPr>
            <a:picLocks noChangeAspect="1"/>
          </p:cNvPicPr>
          <p:nvPr/>
        </p:nvPicPr>
        <p:blipFill>
          <a:blip r:embed="rId6"/>
          <a:srcRect r="67418"/>
          <a:stretch>
            <a:fillRect/>
          </a:stretch>
        </p:blipFill>
        <p:spPr>
          <a:xfrm>
            <a:off x="9816465" y="119380"/>
            <a:ext cx="1969770" cy="1943100"/>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3"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4" name="图片 3"/>
          <p:cNvPicPr>
            <a:picLocks noChangeAspect="1"/>
          </p:cNvPicPr>
          <p:nvPr/>
        </p:nvPicPr>
        <p:blipFill>
          <a:blip r:embed="rId5"/>
          <a:stretch>
            <a:fillRect/>
          </a:stretch>
        </p:blipFill>
        <p:spPr>
          <a:xfrm>
            <a:off x="8036156" y="1105828"/>
            <a:ext cx="3983940" cy="4655488"/>
          </a:xfrm>
          <a:prstGeom prst="rect">
            <a:avLst/>
          </a:prstGeom>
        </p:spPr>
      </p:pic>
      <p:pic>
        <p:nvPicPr>
          <p:cNvPr id="5"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
        <p:nvSpPr>
          <p:cNvPr id="10" name="椭圆 9"/>
          <p:cNvSpPr/>
          <p:nvPr/>
        </p:nvSpPr>
        <p:spPr>
          <a:xfrm rot="20722132">
            <a:off x="2908155" y="6082291"/>
            <a:ext cx="698784" cy="698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13" name="矩形 12"/>
          <p:cNvSpPr/>
          <p:nvPr/>
        </p:nvSpPr>
        <p:spPr>
          <a:xfrm>
            <a:off x="6526554" y="367045"/>
            <a:ext cx="2711562" cy="885973"/>
          </a:xfrm>
          <a:prstGeom prst="rect">
            <a:avLst/>
          </a:prstGeom>
          <a:solidFill>
            <a:schemeClr val="accent1">
              <a:lumMod val="75000"/>
            </a:schemeClr>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14" name="矩形 13"/>
          <p:cNvSpPr/>
          <p:nvPr/>
        </p:nvSpPr>
        <p:spPr>
          <a:xfrm>
            <a:off x="585953" y="345499"/>
            <a:ext cx="4812875" cy="1089529"/>
          </a:xfrm>
          <a:prstGeom prst="rect">
            <a:avLst/>
          </a:prstGeom>
        </p:spPr>
        <p:txBody>
          <a:bodyPr wrap="square">
            <a:spAutoFit/>
          </a:bodyPr>
          <a:lstStyle/>
          <a:p>
            <a:pPr algn="dist" defTabSz="914400">
              <a:lnSpc>
                <a:spcPct val="90000"/>
              </a:lnSpc>
              <a:spcBef>
                <a:spcPct val="0"/>
              </a:spcBef>
            </a:pPr>
            <a:r>
              <a:rPr lang="en-US" altLang="zh-CN" sz="7200" dirty="0">
                <a:solidFill>
                  <a:srgbClr val="2F5597"/>
                </a:solidFill>
                <a:latin typeface="宋体" panose="02010600030101010101" pitchFamily="2" charset="-122"/>
                <a:ea typeface="宋体" panose="02010600030101010101" pitchFamily="2" charset="-122"/>
                <a:cs typeface="+mn-ea"/>
                <a:sym typeface="+mn-lt"/>
              </a:rPr>
              <a:t>CONTENT</a:t>
            </a:r>
            <a:endParaRPr lang="zh-CN" altLang="en-US" sz="7200" dirty="0">
              <a:solidFill>
                <a:srgbClr val="2F5597"/>
              </a:solidFill>
              <a:latin typeface="宋体" panose="02010600030101010101" pitchFamily="2" charset="-122"/>
              <a:ea typeface="宋体" panose="02010600030101010101" pitchFamily="2" charset="-122"/>
              <a:cs typeface="+mn-ea"/>
              <a:sym typeface="+mn-lt"/>
            </a:endParaRPr>
          </a:p>
        </p:txBody>
      </p:sp>
      <p:sp>
        <p:nvSpPr>
          <p:cNvPr id="15" name="TextBox 891"/>
          <p:cNvSpPr txBox="1"/>
          <p:nvPr/>
        </p:nvSpPr>
        <p:spPr>
          <a:xfrm>
            <a:off x="6851893" y="430963"/>
            <a:ext cx="2060884" cy="830997"/>
          </a:xfrm>
          <a:prstGeom prst="rect">
            <a:avLst/>
          </a:prstGeom>
          <a:noFill/>
        </p:spPr>
        <p:txBody>
          <a:bodyPr wrap="square" rtlCol="0">
            <a:spAutoFit/>
          </a:bodyPr>
          <a:lstStyle/>
          <a:p>
            <a:pPr algn="dist"/>
            <a:r>
              <a:rPr lang="zh-CN" altLang="en-US" sz="4800" dirty="0">
                <a:solidFill>
                  <a:schemeClr val="bg1"/>
                </a:solidFill>
                <a:latin typeface="宋体" panose="02010600030101010101" pitchFamily="2" charset="-122"/>
                <a:ea typeface="宋体" panose="02010600030101010101" pitchFamily="2" charset="-122"/>
                <a:cs typeface="+mn-ea"/>
                <a:sym typeface="+mn-lt"/>
              </a:rPr>
              <a:t>目录</a:t>
            </a:r>
            <a:endParaRPr lang="zh-CN" altLang="en-US" sz="4800"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grpSp>
        <p:nvGrpSpPr>
          <p:cNvPr id="28" name="组合 27"/>
          <p:cNvGrpSpPr/>
          <p:nvPr/>
        </p:nvGrpSpPr>
        <p:grpSpPr>
          <a:xfrm>
            <a:off x="925225" y="6103932"/>
            <a:ext cx="11512319" cy="1438068"/>
            <a:chOff x="925225" y="6103932"/>
            <a:chExt cx="11512319" cy="1438068"/>
          </a:xfrm>
        </p:grpSpPr>
        <p:sp>
          <p:nvSpPr>
            <p:cNvPr id="30"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31"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32"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34"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sp>
        <p:nvSpPr>
          <p:cNvPr id="38" name="矩形 37"/>
          <p:cNvSpPr/>
          <p:nvPr/>
        </p:nvSpPr>
        <p:spPr>
          <a:xfrm>
            <a:off x="6796232" y="3326562"/>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宋体" panose="02010600030101010101" pitchFamily="2" charset="-122"/>
                <a:ea typeface="宋体" panose="02010600030101010101" pitchFamily="2" charset="-122"/>
                <a:cs typeface="+mn-ea"/>
                <a:sym typeface="+mn-lt"/>
              </a:rPr>
              <a:t>11</a:t>
            </a:r>
            <a:endParaRPr lang="zh-CN" altLang="en-US" dirty="0">
              <a:latin typeface="宋体" panose="02010600030101010101" pitchFamily="2" charset="-122"/>
              <a:ea typeface="宋体" panose="02010600030101010101" pitchFamily="2" charset="-122"/>
              <a:cs typeface="+mn-ea"/>
              <a:sym typeface="+mn-lt"/>
            </a:endParaRPr>
          </a:p>
        </p:txBody>
      </p:sp>
      <p:sp>
        <p:nvSpPr>
          <p:cNvPr id="39" name="文本框 38"/>
          <p:cNvSpPr txBox="1"/>
          <p:nvPr/>
        </p:nvSpPr>
        <p:spPr>
          <a:xfrm>
            <a:off x="7490013" y="3398601"/>
            <a:ext cx="2569368" cy="369332"/>
          </a:xfrm>
          <a:prstGeom prst="rect">
            <a:avLst/>
          </a:prstGeom>
          <a:noFill/>
        </p:spPr>
        <p:txBody>
          <a:bodyPr wrap="square" rtlCol="0">
            <a:spAutoFit/>
          </a:bodyPr>
          <a:lstStyle>
            <a:defPPr>
              <a:defRPr lang="zh-CN"/>
            </a:defPPr>
            <a:lvl1pPr lvl="0">
              <a:defRPr b="1">
                <a:latin typeface="宋体" panose="02010600030101010101" pitchFamily="2" charset="-122"/>
                <a:ea typeface="宋体" panose="02010600030101010101" pitchFamily="2" charset="-122"/>
              </a:defRPr>
            </a:lvl1pPr>
          </a:lstStyle>
          <a:p>
            <a:r>
              <a:rPr lang="zh-CN" altLang="en-US" dirty="0"/>
              <a:t>收货</a:t>
            </a:r>
            <a:r>
              <a:rPr lang="en-US" altLang="zh-CN" dirty="0"/>
              <a:t>/</a:t>
            </a:r>
            <a:r>
              <a:rPr lang="zh-CN" altLang="en-US" dirty="0"/>
              <a:t>验收</a:t>
            </a:r>
            <a:r>
              <a:rPr lang="en-US" altLang="zh-CN" dirty="0"/>
              <a:t>/</a:t>
            </a:r>
            <a:r>
              <a:rPr lang="zh-CN" altLang="en-US" dirty="0"/>
              <a:t>评价</a:t>
            </a:r>
            <a:endParaRPr lang="zh-CN" altLang="zh-CN" dirty="0"/>
          </a:p>
        </p:txBody>
      </p:sp>
      <p:sp>
        <p:nvSpPr>
          <p:cNvPr id="42" name="矩形 41"/>
          <p:cNvSpPr/>
          <p:nvPr/>
        </p:nvSpPr>
        <p:spPr>
          <a:xfrm>
            <a:off x="2135679" y="2308080"/>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宋体" panose="02010600030101010101" pitchFamily="2" charset="-122"/>
                <a:ea typeface="宋体" panose="02010600030101010101" pitchFamily="2" charset="-122"/>
                <a:cs typeface="+mn-ea"/>
                <a:sym typeface="+mn-lt"/>
              </a:rPr>
              <a:t>07</a:t>
            </a:r>
            <a:endParaRPr lang="zh-CN" altLang="en-US" dirty="0">
              <a:latin typeface="宋体" panose="02010600030101010101" pitchFamily="2" charset="-122"/>
              <a:ea typeface="宋体" panose="02010600030101010101" pitchFamily="2" charset="-122"/>
              <a:cs typeface="+mn-ea"/>
              <a:sym typeface="+mn-lt"/>
            </a:endParaRPr>
          </a:p>
        </p:txBody>
      </p:sp>
      <p:sp>
        <p:nvSpPr>
          <p:cNvPr id="43" name="文本框 42"/>
          <p:cNvSpPr txBox="1"/>
          <p:nvPr/>
        </p:nvSpPr>
        <p:spPr>
          <a:xfrm>
            <a:off x="2829460" y="2380119"/>
            <a:ext cx="2569368" cy="369332"/>
          </a:xfrm>
          <a:prstGeom prst="rect">
            <a:avLst/>
          </a:prstGeom>
          <a:noFill/>
        </p:spPr>
        <p:txBody>
          <a:bodyPr wrap="square" rtlCol="0">
            <a:spAutoFit/>
          </a:bodyPr>
          <a:lstStyle/>
          <a:p>
            <a:pPr lvl="0"/>
            <a:r>
              <a:rPr lang="zh-CN" altLang="en-US" b="1" dirty="0">
                <a:latin typeface="宋体" panose="02010600030101010101" pitchFamily="2" charset="-122"/>
                <a:ea typeface="宋体" panose="02010600030101010101" pitchFamily="2" charset="-122"/>
              </a:rPr>
              <a:t>用户初选（普通用户）</a:t>
            </a:r>
            <a:endParaRPr lang="zh-CN" altLang="zh-CN" b="1" dirty="0">
              <a:latin typeface="宋体" panose="02010600030101010101" pitchFamily="2" charset="-122"/>
              <a:ea typeface="宋体" panose="02010600030101010101" pitchFamily="2" charset="-122"/>
            </a:endParaRPr>
          </a:p>
        </p:txBody>
      </p:sp>
      <p:sp>
        <p:nvSpPr>
          <p:cNvPr id="44" name="矩形 43"/>
          <p:cNvSpPr/>
          <p:nvPr/>
        </p:nvSpPr>
        <p:spPr>
          <a:xfrm>
            <a:off x="2149364" y="4339016"/>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宋体" panose="02010600030101010101" pitchFamily="2" charset="-122"/>
                <a:ea typeface="宋体" panose="02010600030101010101" pitchFamily="2" charset="-122"/>
                <a:cs typeface="+mn-ea"/>
                <a:sym typeface="+mn-lt"/>
              </a:rPr>
              <a:t>09</a:t>
            </a:r>
            <a:endParaRPr lang="zh-CN" altLang="en-US" dirty="0">
              <a:latin typeface="宋体" panose="02010600030101010101" pitchFamily="2" charset="-122"/>
              <a:ea typeface="宋体" panose="02010600030101010101" pitchFamily="2" charset="-122"/>
              <a:cs typeface="+mn-ea"/>
              <a:sym typeface="+mn-lt"/>
            </a:endParaRPr>
          </a:p>
        </p:txBody>
      </p:sp>
      <p:sp>
        <p:nvSpPr>
          <p:cNvPr id="45" name="文本框 44"/>
          <p:cNvSpPr txBox="1"/>
          <p:nvPr/>
        </p:nvSpPr>
        <p:spPr>
          <a:xfrm>
            <a:off x="2843145" y="4411055"/>
            <a:ext cx="2569368" cy="369332"/>
          </a:xfrm>
          <a:prstGeom prst="rect">
            <a:avLst/>
          </a:prstGeom>
          <a:noFill/>
        </p:spPr>
        <p:txBody>
          <a:bodyPr wrap="square" rtlCol="0">
            <a:spAutoFit/>
          </a:bodyPr>
          <a:lstStyle>
            <a:defPPr>
              <a:defRPr lang="zh-CN"/>
            </a:defPPr>
            <a:lvl1pPr lvl="0">
              <a:defRPr b="1">
                <a:latin typeface="宋体" panose="02010600030101010101" pitchFamily="2" charset="-122"/>
                <a:ea typeface="宋体" panose="02010600030101010101" pitchFamily="2" charset="-122"/>
              </a:defRPr>
            </a:lvl1pPr>
          </a:lstStyle>
          <a:p>
            <a:r>
              <a:rPr lang="zh-CN" altLang="en-US" dirty="0">
                <a:sym typeface="+mn-lt"/>
              </a:rPr>
              <a:t>申请终止（普通用户）</a:t>
            </a:r>
          </a:p>
        </p:txBody>
      </p:sp>
      <p:sp>
        <p:nvSpPr>
          <p:cNvPr id="46" name="矩形 45"/>
          <p:cNvSpPr/>
          <p:nvPr/>
        </p:nvSpPr>
        <p:spPr>
          <a:xfrm>
            <a:off x="2135679" y="3320534"/>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宋体" panose="02010600030101010101" pitchFamily="2" charset="-122"/>
                <a:ea typeface="宋体" panose="02010600030101010101" pitchFamily="2" charset="-122"/>
                <a:cs typeface="+mn-ea"/>
                <a:sym typeface="+mn-lt"/>
              </a:rPr>
              <a:t>08</a:t>
            </a:r>
            <a:endParaRPr lang="zh-CN" altLang="en-US" dirty="0">
              <a:latin typeface="宋体" panose="02010600030101010101" pitchFamily="2" charset="-122"/>
              <a:ea typeface="宋体" panose="02010600030101010101" pitchFamily="2" charset="-122"/>
              <a:cs typeface="+mn-ea"/>
              <a:sym typeface="+mn-lt"/>
            </a:endParaRPr>
          </a:p>
        </p:txBody>
      </p:sp>
      <p:sp>
        <p:nvSpPr>
          <p:cNvPr id="47" name="文本框 46"/>
          <p:cNvSpPr txBox="1"/>
          <p:nvPr/>
        </p:nvSpPr>
        <p:spPr>
          <a:xfrm>
            <a:off x="2829460" y="3392573"/>
            <a:ext cx="2569368" cy="369332"/>
          </a:xfrm>
          <a:prstGeom prst="rect">
            <a:avLst/>
          </a:prstGeom>
          <a:noFill/>
        </p:spPr>
        <p:txBody>
          <a:bodyPr wrap="square" rtlCol="0">
            <a:spAutoFit/>
          </a:bodyPr>
          <a:lstStyle>
            <a:defPPr>
              <a:defRPr lang="zh-CN"/>
            </a:defPPr>
            <a:lvl1pPr lvl="0">
              <a:defRPr b="1">
                <a:latin typeface="宋体" panose="02010600030101010101" pitchFamily="2" charset="-122"/>
                <a:ea typeface="宋体" panose="02010600030101010101" pitchFamily="2" charset="-122"/>
              </a:defRPr>
            </a:lvl1pPr>
          </a:lstStyle>
          <a:p>
            <a:r>
              <a:rPr lang="zh-CN" altLang="en-US" dirty="0">
                <a:sym typeface="+mn-lt"/>
              </a:rPr>
              <a:t>申请再成交（普通用户）</a:t>
            </a:r>
          </a:p>
        </p:txBody>
      </p:sp>
      <p:sp>
        <p:nvSpPr>
          <p:cNvPr id="48" name="矩形 47"/>
          <p:cNvSpPr/>
          <p:nvPr/>
        </p:nvSpPr>
        <p:spPr>
          <a:xfrm>
            <a:off x="6796232" y="2346180"/>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宋体" panose="02010600030101010101" pitchFamily="2" charset="-122"/>
                <a:ea typeface="宋体" panose="02010600030101010101" pitchFamily="2" charset="-122"/>
                <a:cs typeface="+mn-ea"/>
                <a:sym typeface="+mn-lt"/>
              </a:rPr>
              <a:t>10</a:t>
            </a:r>
            <a:endParaRPr lang="zh-CN" altLang="en-US" dirty="0">
              <a:latin typeface="宋体" panose="02010600030101010101" pitchFamily="2" charset="-122"/>
              <a:ea typeface="宋体" panose="02010600030101010101" pitchFamily="2" charset="-122"/>
              <a:cs typeface="+mn-ea"/>
              <a:sym typeface="+mn-lt"/>
            </a:endParaRPr>
          </a:p>
        </p:txBody>
      </p:sp>
      <p:sp>
        <p:nvSpPr>
          <p:cNvPr id="49" name="文本框 48"/>
          <p:cNvSpPr txBox="1"/>
          <p:nvPr/>
        </p:nvSpPr>
        <p:spPr>
          <a:xfrm>
            <a:off x="7491783" y="2308080"/>
            <a:ext cx="2569368" cy="646331"/>
          </a:xfrm>
          <a:prstGeom prst="rect">
            <a:avLst/>
          </a:prstGeom>
          <a:noFill/>
        </p:spPr>
        <p:txBody>
          <a:bodyPr wrap="square" rtlCol="0">
            <a:spAutoFit/>
          </a:bodyPr>
          <a:lstStyle>
            <a:defPPr>
              <a:defRPr lang="zh-CN"/>
            </a:defPPr>
            <a:lvl1pPr lvl="0">
              <a:defRPr b="1">
                <a:latin typeface="宋体" panose="02010600030101010101" pitchFamily="2" charset="-122"/>
                <a:ea typeface="宋体" panose="02010600030101010101" pitchFamily="2" charset="-122"/>
              </a:defRPr>
            </a:lvl1pPr>
          </a:lstStyle>
          <a:p>
            <a:r>
              <a:rPr lang="zh-CN" altLang="en-US" dirty="0"/>
              <a:t>参照自选</a:t>
            </a:r>
            <a:r>
              <a:rPr lang="en-US" altLang="zh-CN" dirty="0"/>
              <a:t>/</a:t>
            </a:r>
            <a:r>
              <a:rPr lang="zh-CN" altLang="en-US" dirty="0"/>
              <a:t>跟单采购</a:t>
            </a:r>
            <a:endParaRPr lang="en-US" altLang="zh-CN" dirty="0"/>
          </a:p>
          <a:p>
            <a:r>
              <a:rPr lang="zh-CN" altLang="en-US" dirty="0"/>
              <a:t>（普通用户）</a:t>
            </a:r>
            <a:endParaRPr lang="zh-CN" altLang="zh-CN"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down)">
                                      <p:cBhvr>
                                        <p:cTn id="14" dur="500"/>
                                        <p:tgtEl>
                                          <p:spTgt spid="3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down)">
                                      <p:cBhvr>
                                        <p:cTn id="22" dur="500"/>
                                        <p:tgtEl>
                                          <p:spTgt spid="4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down)">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down)">
                                      <p:cBhvr>
                                        <p:cTn id="30" dur="500"/>
                                        <p:tgtEl>
                                          <p:spTgt spid="4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down)">
                                      <p:cBhvr>
                                        <p:cTn id="38" dur="500"/>
                                        <p:tgtEl>
                                          <p:spTgt spid="4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down)">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down)">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8" grpId="0" animBg="1"/>
      <p:bldP spid="39" grpId="0"/>
      <p:bldP spid="42" grpId="0" animBg="1"/>
      <p:bldP spid="43" grpId="0"/>
      <p:bldP spid="44" grpId="0" animBg="1"/>
      <p:bldP spid="45" grpId="0"/>
      <p:bldP spid="46" grpId="0" animBg="1"/>
      <p:bldP spid="47" grpId="0"/>
      <p:bldP spid="48" grpId="0" animBg="1"/>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39" name="组合 38"/>
          <p:cNvGrpSpPr/>
          <p:nvPr/>
        </p:nvGrpSpPr>
        <p:grpSpPr>
          <a:xfrm rot="15433288">
            <a:off x="2244189" y="-1939496"/>
            <a:ext cx="8481704" cy="9397093"/>
            <a:chOff x="4297364" y="903288"/>
            <a:chExt cx="2946834" cy="3067178"/>
          </a:xfrm>
          <a:solidFill>
            <a:schemeClr val="bg1">
              <a:lumMod val="65000"/>
              <a:alpha val="3000"/>
            </a:schemeClr>
          </a:solidFill>
        </p:grpSpPr>
        <p:sp>
          <p:nvSpPr>
            <p:cNvPr id="40"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1"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2"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3"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4"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45"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latin typeface="宋体" panose="02010600030101010101" pitchFamily="2" charset="-122"/>
              <a:ea typeface="宋体" panose="02010600030101010101" pitchFamily="2" charset="-122"/>
              <a:cs typeface="+mn-ea"/>
              <a:sym typeface="+mn-lt"/>
            </a:endParaRPr>
          </a:p>
        </p:txBody>
      </p:sp>
      <p:sp>
        <p:nvSpPr>
          <p:cNvPr id="46" name="ïş1ídè"/>
          <p:cNvSpPr txBox="1"/>
          <p:nvPr/>
        </p:nvSpPr>
        <p:spPr>
          <a:xfrm>
            <a:off x="0" y="618080"/>
            <a:ext cx="2092035" cy="389252"/>
          </a:xfrm>
          <a:prstGeom prst="rect">
            <a:avLst/>
          </a:prstGeom>
          <a:noFill/>
        </p:spPr>
        <p:txBody>
          <a:bodyPr wrap="square">
            <a:noAutofit/>
          </a:bodyPr>
          <a:lstStyle/>
          <a:p>
            <a:pPr algn="dist"/>
            <a:r>
              <a:rPr lang="zh-CN" altLang="en-US" sz="1400" dirty="0">
                <a:solidFill>
                  <a:schemeClr val="bg1"/>
                </a:solidFill>
                <a:latin typeface="宋体" panose="02010600030101010101" pitchFamily="2" charset="-122"/>
                <a:ea typeface="宋体" panose="02010600030101010101" pitchFamily="2" charset="-122"/>
                <a:cs typeface="+mn-ea"/>
                <a:sym typeface="+mn-lt"/>
              </a:rPr>
              <a:t>用户初选（普通用户）</a:t>
            </a:r>
          </a:p>
        </p:txBody>
      </p:sp>
      <p:grpSp>
        <p:nvGrpSpPr>
          <p:cNvPr id="47" name="组合 46"/>
          <p:cNvGrpSpPr/>
          <p:nvPr/>
        </p:nvGrpSpPr>
        <p:grpSpPr>
          <a:xfrm>
            <a:off x="925225" y="6103932"/>
            <a:ext cx="11512319" cy="1438068"/>
            <a:chOff x="925225" y="6103932"/>
            <a:chExt cx="11512319" cy="1438068"/>
          </a:xfrm>
        </p:grpSpPr>
        <p:sp>
          <p:nvSpPr>
            <p:cNvPr id="49"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0"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1"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sp>
        <p:nvSpPr>
          <p:cNvPr id="4" name="Rectangle 5"/>
          <p:cNvSpPr>
            <a:spLocks noChangeArrowheads="1"/>
          </p:cNvSpPr>
          <p:nvPr/>
        </p:nvSpPr>
        <p:spPr bwMode="auto">
          <a:xfrm>
            <a:off x="0" y="40444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宋体" panose="02010600030101010101" pitchFamily="2" charset="-122"/>
              <a:ea typeface="宋体" panose="02010600030101010101" pitchFamily="2" charset="-122"/>
            </a:endParaRPr>
          </a:p>
        </p:txBody>
      </p:sp>
      <p:sp>
        <p:nvSpPr>
          <p:cNvPr id="5" name="文本框 4"/>
          <p:cNvSpPr txBox="1"/>
          <p:nvPr/>
        </p:nvSpPr>
        <p:spPr>
          <a:xfrm>
            <a:off x="782425" y="1402397"/>
            <a:ext cx="3852336" cy="1558568"/>
          </a:xfrm>
          <a:prstGeom prst="rect">
            <a:avLst/>
          </a:prstGeom>
          <a:noFill/>
        </p:spPr>
        <p:txBody>
          <a:bodyPr wrap="square">
            <a:spAutoFit/>
          </a:bodyPr>
          <a:lstStyle/>
          <a:p>
            <a:pPr marL="360045" lvl="1" indent="-285750" algn="just">
              <a:lnSpc>
                <a:spcPct val="172000"/>
              </a:lnSpc>
              <a:buFont typeface="+mj-lt"/>
              <a:buAutoNum type="alphaLcParenR"/>
            </a:pPr>
            <a:r>
              <a:rPr lang="zh-CN"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查询用户初选申购单</a:t>
            </a:r>
          </a:p>
          <a:p>
            <a:pPr algn="just"/>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进入</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“我要申购”</a:t>
            </a:r>
            <a:r>
              <a:rPr lang="en-US" altLang="zh-CN" b="1"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“我的申购”</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，点击</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“用户初选”</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，即可筛选出当前用户处于“用户初选”的申购单。</a:t>
            </a:r>
          </a:p>
        </p:txBody>
      </p:sp>
      <p:pic>
        <p:nvPicPr>
          <p:cNvPr id="6" name="图片 5"/>
          <p:cNvPicPr>
            <a:picLocks noChangeAspect="1"/>
          </p:cNvPicPr>
          <p:nvPr/>
        </p:nvPicPr>
        <p:blipFill>
          <a:blip r:embed="rId4"/>
          <a:stretch>
            <a:fillRect/>
          </a:stretch>
        </p:blipFill>
        <p:spPr>
          <a:xfrm>
            <a:off x="4915358" y="1512843"/>
            <a:ext cx="6295464" cy="2481501"/>
          </a:xfrm>
          <a:prstGeom prst="rect">
            <a:avLst/>
          </a:prstGeom>
        </p:spPr>
      </p:pic>
      <p:sp>
        <p:nvSpPr>
          <p:cNvPr id="10" name="文本框 9"/>
          <p:cNvSpPr txBox="1"/>
          <p:nvPr/>
        </p:nvSpPr>
        <p:spPr>
          <a:xfrm>
            <a:off x="861109" y="3699645"/>
            <a:ext cx="3843551" cy="1835567"/>
          </a:xfrm>
          <a:prstGeom prst="rect">
            <a:avLst/>
          </a:prstGeom>
          <a:noFill/>
        </p:spPr>
        <p:txBody>
          <a:bodyPr wrap="square">
            <a:spAutoFit/>
          </a:bodyPr>
          <a:lstStyle/>
          <a:p>
            <a:pPr marL="360045" lvl="1" indent="-457200" algn="just">
              <a:lnSpc>
                <a:spcPct val="172000"/>
              </a:lnSpc>
              <a:buFont typeface="+mj-lt"/>
              <a:buAutoNum type="alphaLcParenR" startAt="2"/>
            </a:pPr>
            <a:r>
              <a:rPr lang="zh-CN"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查看用户初选详情</a:t>
            </a:r>
          </a:p>
          <a:p>
            <a:pPr algn="just"/>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在用户初选查询页，找到要进行初选的申购单，将鼠标移到</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“更多操作”</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上，在弹出的下拉菜单中点击</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“用户初选”</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即可进入用户初选详情页。</a:t>
            </a:r>
          </a:p>
        </p:txBody>
      </p:sp>
      <p:pic>
        <p:nvPicPr>
          <p:cNvPr id="11" name="图片 10"/>
          <p:cNvPicPr>
            <a:picLocks noChangeAspect="1"/>
          </p:cNvPicPr>
          <p:nvPr/>
        </p:nvPicPr>
        <p:blipFill>
          <a:blip r:embed="rId5"/>
          <a:stretch>
            <a:fillRect/>
          </a:stretch>
        </p:blipFill>
        <p:spPr>
          <a:xfrm>
            <a:off x="4915358" y="4199443"/>
            <a:ext cx="6560017" cy="2566193"/>
          </a:xfrm>
          <a:prstGeom prst="rect">
            <a:avLst/>
          </a:prstGeom>
        </p:spPr>
      </p:pic>
      <p:pic>
        <p:nvPicPr>
          <p:cNvPr id="7" name="图片 6"/>
          <p:cNvPicPr>
            <a:picLocks noChangeAspect="1"/>
          </p:cNvPicPr>
          <p:nvPr/>
        </p:nvPicPr>
        <p:blipFill>
          <a:blip r:embed="rId6"/>
          <a:stretch>
            <a:fillRect/>
          </a:stretch>
        </p:blipFill>
        <p:spPr>
          <a:xfrm>
            <a:off x="8036156" y="1105828"/>
            <a:ext cx="3983940" cy="4655488"/>
          </a:xfrm>
          <a:prstGeom prst="rect">
            <a:avLst/>
          </a:prstGeom>
        </p:spPr>
      </p:pic>
      <p:pic>
        <p:nvPicPr>
          <p:cNvPr id="8" name="已粘贴的影片.png" descr="已粘贴的影片.png"/>
          <p:cNvPicPr>
            <a:picLocks noChangeAspect="1"/>
          </p:cNvPicPr>
          <p:nvPr/>
        </p:nvPicPr>
        <p:blipFill>
          <a:blip r:embed="rId7">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9" name="已粘贴的影片.png" descr="已粘贴的影片.png"/>
          <p:cNvPicPr>
            <a:picLocks noChangeAspect="1"/>
          </p:cNvPicPr>
          <p:nvPr/>
        </p:nvPicPr>
        <p:blipFill>
          <a:blip r:embed="rId8"/>
          <a:srcRect r="67418"/>
          <a:stretch>
            <a:fillRect/>
          </a:stretch>
        </p:blipFill>
        <p:spPr>
          <a:xfrm>
            <a:off x="9816465" y="119380"/>
            <a:ext cx="1969770" cy="1943100"/>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0" name="图片 9"/>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t="19"/>
          <a:stretch>
            <a:fillRect/>
          </a:stretch>
        </p:blipFill>
        <p:spPr>
          <a:xfrm>
            <a:off x="-56495" y="-176518"/>
            <a:ext cx="12191980" cy="6856718"/>
          </a:xfrm>
          <a:prstGeom prst="rect">
            <a:avLst/>
          </a:prstGeom>
        </p:spPr>
      </p:pic>
      <p:pic>
        <p:nvPicPr>
          <p:cNvPr id="11" name="已粘贴的影片.png" descr="已粘贴的影片.png"/>
          <p:cNvPicPr>
            <a:picLocks noChangeAspect="1"/>
          </p:cNvPicPr>
          <p:nvPr/>
        </p:nvPicPr>
        <p:blipFill>
          <a:blip r:embed="rId5"/>
          <a:srcRect r="67418"/>
          <a:stretch>
            <a:fillRect/>
          </a:stretch>
        </p:blipFill>
        <p:spPr>
          <a:xfrm>
            <a:off x="9816465" y="119380"/>
            <a:ext cx="1969770" cy="1943100"/>
          </a:xfrm>
          <a:prstGeom prst="rect">
            <a:avLst/>
          </a:prstGeom>
          <a:ln w="12700">
            <a:miter lim="400000"/>
            <a:headEnd/>
            <a:tailEnd/>
          </a:ln>
        </p:spPr>
      </p:pic>
      <p:grpSp>
        <p:nvGrpSpPr>
          <p:cNvPr id="39" name="组合 38"/>
          <p:cNvGrpSpPr/>
          <p:nvPr/>
        </p:nvGrpSpPr>
        <p:grpSpPr>
          <a:xfrm rot="15433288">
            <a:off x="2244189" y="-1939496"/>
            <a:ext cx="8481704" cy="9397093"/>
            <a:chOff x="4297364" y="903288"/>
            <a:chExt cx="2946834" cy="3067178"/>
          </a:xfrm>
          <a:solidFill>
            <a:schemeClr val="bg1">
              <a:lumMod val="65000"/>
              <a:alpha val="3000"/>
            </a:schemeClr>
          </a:solidFill>
        </p:grpSpPr>
        <p:sp>
          <p:nvSpPr>
            <p:cNvPr id="40"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1"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2"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3"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4"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45"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latin typeface="宋体" panose="02010600030101010101" pitchFamily="2" charset="-122"/>
              <a:ea typeface="宋体" panose="02010600030101010101" pitchFamily="2" charset="-122"/>
              <a:cs typeface="+mn-ea"/>
              <a:sym typeface="+mn-lt"/>
            </a:endParaRPr>
          </a:p>
        </p:txBody>
      </p:sp>
      <p:sp>
        <p:nvSpPr>
          <p:cNvPr id="46" name="ïş1ídè"/>
          <p:cNvSpPr txBox="1"/>
          <p:nvPr/>
        </p:nvSpPr>
        <p:spPr>
          <a:xfrm>
            <a:off x="0" y="618080"/>
            <a:ext cx="2092035" cy="389252"/>
          </a:xfrm>
          <a:prstGeom prst="rect">
            <a:avLst/>
          </a:prstGeom>
          <a:noFill/>
        </p:spPr>
        <p:txBody>
          <a:bodyPr wrap="square">
            <a:noAutofit/>
          </a:bodyPr>
          <a:lstStyle/>
          <a:p>
            <a:pPr algn="dist"/>
            <a:r>
              <a:rPr lang="zh-CN" altLang="en-US" sz="1400" dirty="0">
                <a:solidFill>
                  <a:schemeClr val="bg1"/>
                </a:solidFill>
                <a:latin typeface="宋体" panose="02010600030101010101" pitchFamily="2" charset="-122"/>
                <a:ea typeface="宋体" panose="02010600030101010101" pitchFamily="2" charset="-122"/>
                <a:cs typeface="+mn-ea"/>
                <a:sym typeface="+mn-lt"/>
              </a:rPr>
              <a:t>用户初选（普通用户）</a:t>
            </a:r>
          </a:p>
        </p:txBody>
      </p:sp>
      <p:grpSp>
        <p:nvGrpSpPr>
          <p:cNvPr id="47" name="组合 46"/>
          <p:cNvGrpSpPr/>
          <p:nvPr/>
        </p:nvGrpSpPr>
        <p:grpSpPr>
          <a:xfrm>
            <a:off x="137190" y="5672767"/>
            <a:ext cx="11512319" cy="1438068"/>
            <a:chOff x="925225" y="6103932"/>
            <a:chExt cx="11512319" cy="1438068"/>
          </a:xfrm>
        </p:grpSpPr>
        <p:sp>
          <p:nvSpPr>
            <p:cNvPr id="49"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0"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1"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sp>
        <p:nvSpPr>
          <p:cNvPr id="4" name="Rectangle 5"/>
          <p:cNvSpPr>
            <a:spLocks noChangeArrowheads="1"/>
          </p:cNvSpPr>
          <p:nvPr/>
        </p:nvSpPr>
        <p:spPr bwMode="auto">
          <a:xfrm>
            <a:off x="0" y="40444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宋体" panose="02010600030101010101" pitchFamily="2" charset="-122"/>
              <a:ea typeface="宋体" panose="02010600030101010101" pitchFamily="2" charset="-122"/>
            </a:endParaRPr>
          </a:p>
        </p:txBody>
      </p:sp>
      <p:sp>
        <p:nvSpPr>
          <p:cNvPr id="5" name="文本框 4"/>
          <p:cNvSpPr txBox="1"/>
          <p:nvPr/>
        </p:nvSpPr>
        <p:spPr>
          <a:xfrm>
            <a:off x="264795" y="1105535"/>
            <a:ext cx="4324350" cy="1260475"/>
          </a:xfrm>
          <a:prstGeom prst="rect">
            <a:avLst/>
          </a:prstGeom>
          <a:noFill/>
        </p:spPr>
        <p:txBody>
          <a:bodyPr wrap="square">
            <a:spAutoFit/>
          </a:bodyPr>
          <a:lstStyle/>
          <a:p>
            <a:pPr marL="74295" lvl="1" algn="just">
              <a:lnSpc>
                <a:spcPct val="150000"/>
              </a:lnSpc>
            </a:pPr>
            <a:r>
              <a:rPr lang="en-US"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(c)</a:t>
            </a:r>
            <a:r>
              <a:rPr lang="zh-CN" altLang="en-US"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用户初选选择方案</a:t>
            </a:r>
            <a:endParaRPr lang="en-US"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endParaRPr>
          </a:p>
          <a:p>
            <a:r>
              <a:rPr lang="zh-CN" altLang="en-US" sz="2000" dirty="0">
                <a:latin typeface="宋体" panose="02010600030101010101" pitchFamily="2" charset="-122"/>
                <a:ea typeface="宋体" panose="02010600030101010101" pitchFamily="2" charset="-122"/>
              </a:rPr>
              <a:t>用户初选页面提供了</a:t>
            </a:r>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种的选择方案：“单价最低”和“综合低价”。</a:t>
            </a:r>
            <a:endParaRPr lang="zh-CN" altLang="zh-CN" sz="2000" dirty="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6"/>
          <a:srcRect l="10091" t="4061" b="16286"/>
          <a:stretch>
            <a:fillRect/>
          </a:stretch>
        </p:blipFill>
        <p:spPr>
          <a:xfrm>
            <a:off x="136866" y="2686236"/>
            <a:ext cx="4579542" cy="995013"/>
          </a:xfrm>
          <a:prstGeom prst="rect">
            <a:avLst/>
          </a:prstGeom>
          <a:ln>
            <a:noFill/>
          </a:ln>
        </p:spPr>
      </p:pic>
      <p:pic>
        <p:nvPicPr>
          <p:cNvPr id="12" name="图片 11"/>
          <p:cNvPicPr>
            <a:picLocks noChangeAspect="1"/>
          </p:cNvPicPr>
          <p:nvPr/>
        </p:nvPicPr>
        <p:blipFill>
          <a:blip r:embed="rId3"/>
          <a:stretch>
            <a:fillRect/>
          </a:stretch>
        </p:blipFill>
        <p:spPr>
          <a:xfrm>
            <a:off x="8036156" y="1105828"/>
            <a:ext cx="3983940" cy="4655488"/>
          </a:xfrm>
          <a:prstGeom prst="rect">
            <a:avLst/>
          </a:prstGeom>
        </p:spPr>
      </p:pic>
      <p:pic>
        <p:nvPicPr>
          <p:cNvPr id="13" name="已粘贴的影片.png" descr="已粘贴的影片.png"/>
          <p:cNvPicPr>
            <a:picLocks noChangeAspect="1"/>
          </p:cNvPicPr>
          <p:nvPr/>
        </p:nvPicPr>
        <p:blipFill>
          <a:blip r:embed="rId7">
            <a:alphaModFix amt="23242"/>
          </a:blip>
          <a:srcRect t="36861"/>
          <a:stretch>
            <a:fillRect/>
          </a:stretch>
        </p:blipFill>
        <p:spPr>
          <a:xfrm>
            <a:off x="567846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
        <p:nvSpPr>
          <p:cNvPr id="7" name="文本框 6"/>
          <p:cNvSpPr txBox="1"/>
          <p:nvPr/>
        </p:nvSpPr>
        <p:spPr>
          <a:xfrm>
            <a:off x="5057391" y="1469456"/>
            <a:ext cx="6313394" cy="3784600"/>
          </a:xfrm>
          <a:prstGeom prst="rect">
            <a:avLst/>
          </a:prstGeom>
          <a:noFill/>
        </p:spPr>
        <p:txBody>
          <a:bodyPr wrap="square">
            <a:spAutoFit/>
          </a:bodyPr>
          <a:lstStyle/>
          <a:p>
            <a:pPr marL="0" lvl="3" algn="just">
              <a:lnSpc>
                <a:spcPct val="150000"/>
              </a:lnSpc>
            </a:pPr>
            <a:r>
              <a:rPr lang="zh-CN" altLang="en-US" sz="2000" b="1" kern="1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000" b="1" kern="1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en-US" sz="2000" b="1"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rPr>
              <a:t>单价最低</a:t>
            </a:r>
            <a:endParaRPr lang="en-US" altLang="zh-CN" sz="2000" b="1" kern="100" dirty="0">
              <a:latin typeface="宋体" panose="02010600030101010101" pitchFamily="2" charset="-122"/>
              <a:ea typeface="宋体" panose="02010600030101010101" pitchFamily="2" charset="-122"/>
              <a:cs typeface="Times New Roman" panose="02020603050405020304" pitchFamily="18" charset="0"/>
            </a:endParaRPr>
          </a:p>
          <a:p>
            <a:pPr marL="0" lvl="3" algn="just">
              <a:lnSpc>
                <a:spcPct val="150000"/>
              </a:lnSpc>
            </a:pP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为每个采购项都选择单价最低（不含弃标、违约）的那一家供应商，并自动填充理由。</a:t>
            </a:r>
            <a:endPar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marL="0" lvl="3" algn="just">
              <a:lnSpc>
                <a:spcPct val="150000"/>
              </a:lnSpc>
            </a:pPr>
            <a:r>
              <a:rPr lang="zh-CN" altLang="en-US" sz="2000" b="1" kern="1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000" b="1" kern="100" dirty="0">
                <a:effectLst/>
                <a:latin typeface="宋体" panose="02010600030101010101" pitchFamily="2" charset="-122"/>
                <a:ea typeface="宋体" panose="02010600030101010101" pitchFamily="2" charset="-122"/>
                <a:cs typeface="Times New Roman" panose="02020603050405020304" pitchFamily="18" charset="0"/>
              </a:rPr>
              <a:t>2</a:t>
            </a:r>
            <a:r>
              <a:rPr lang="zh-CN" altLang="en-US" sz="2000" b="1"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rPr>
              <a:t>综合低价</a:t>
            </a:r>
            <a:endParaRPr lang="en-US" altLang="zh-CN" sz="2000" b="1" kern="100" dirty="0">
              <a:latin typeface="宋体" panose="02010600030101010101" pitchFamily="2" charset="-122"/>
              <a:ea typeface="宋体" panose="02010600030101010101" pitchFamily="2" charset="-122"/>
              <a:cs typeface="Times New Roman" panose="02020603050405020304" pitchFamily="18" charset="0"/>
            </a:endParaRPr>
          </a:p>
          <a:p>
            <a:pPr marL="0" lvl="3" algn="just">
              <a:lnSpc>
                <a:spcPct val="150000"/>
              </a:lnSpc>
            </a:pP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在</a:t>
            </a:r>
            <a:r>
              <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rPr>
              <a:t>所有采购项均报价</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的供应商中，选择</a:t>
            </a:r>
            <a:r>
              <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rPr>
              <a:t>各采购项报价总和最低（即总价排名第一）</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的那一家供应商。</a:t>
            </a:r>
            <a:endPar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marL="0" lvl="3" algn="just">
              <a:lnSpc>
                <a:spcPct val="150000"/>
              </a:lnSpc>
            </a:pP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注意：当</a:t>
            </a:r>
            <a:r>
              <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rPr>
              <a:t>所有供应商均未报全</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时，则</a:t>
            </a:r>
            <a:r>
              <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rPr>
              <a:t>“同一供应商，综合低价”</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预设方案</a:t>
            </a:r>
            <a:r>
              <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rPr>
              <a:t>不可用</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39" name="组合 38"/>
          <p:cNvGrpSpPr/>
          <p:nvPr/>
        </p:nvGrpSpPr>
        <p:grpSpPr>
          <a:xfrm rot="15433288">
            <a:off x="2244189" y="-1939496"/>
            <a:ext cx="8481704" cy="9397093"/>
            <a:chOff x="4297364" y="903288"/>
            <a:chExt cx="2946834" cy="3067178"/>
          </a:xfrm>
          <a:solidFill>
            <a:schemeClr val="bg1">
              <a:lumMod val="65000"/>
              <a:alpha val="3000"/>
            </a:schemeClr>
          </a:solidFill>
        </p:grpSpPr>
        <p:sp>
          <p:nvSpPr>
            <p:cNvPr id="40"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1"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2"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3"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4"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45"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latin typeface="宋体" panose="02010600030101010101" pitchFamily="2" charset="-122"/>
              <a:ea typeface="宋体" panose="02010600030101010101" pitchFamily="2" charset="-122"/>
              <a:cs typeface="+mn-ea"/>
              <a:sym typeface="+mn-lt"/>
            </a:endParaRPr>
          </a:p>
        </p:txBody>
      </p:sp>
      <p:sp>
        <p:nvSpPr>
          <p:cNvPr id="46" name="ïş1ídè"/>
          <p:cNvSpPr txBox="1"/>
          <p:nvPr/>
        </p:nvSpPr>
        <p:spPr>
          <a:xfrm>
            <a:off x="0" y="618080"/>
            <a:ext cx="2092035" cy="389252"/>
          </a:xfrm>
          <a:prstGeom prst="rect">
            <a:avLst/>
          </a:prstGeom>
          <a:noFill/>
        </p:spPr>
        <p:txBody>
          <a:bodyPr wrap="square">
            <a:noAutofit/>
          </a:bodyPr>
          <a:lstStyle/>
          <a:p>
            <a:pPr algn="dist"/>
            <a:r>
              <a:rPr lang="zh-CN" altLang="en-US" sz="1400" dirty="0">
                <a:solidFill>
                  <a:schemeClr val="bg1"/>
                </a:solidFill>
                <a:latin typeface="宋体" panose="02010600030101010101" pitchFamily="2" charset="-122"/>
                <a:ea typeface="宋体" panose="02010600030101010101" pitchFamily="2" charset="-122"/>
                <a:cs typeface="+mn-ea"/>
                <a:sym typeface="+mn-lt"/>
              </a:rPr>
              <a:t>用户初选（普通用户）</a:t>
            </a:r>
          </a:p>
        </p:txBody>
      </p:sp>
      <p:grpSp>
        <p:nvGrpSpPr>
          <p:cNvPr id="47" name="组合 46"/>
          <p:cNvGrpSpPr/>
          <p:nvPr/>
        </p:nvGrpSpPr>
        <p:grpSpPr>
          <a:xfrm>
            <a:off x="925225" y="6103932"/>
            <a:ext cx="11512319" cy="1438068"/>
            <a:chOff x="925225" y="6103932"/>
            <a:chExt cx="11512319" cy="1438068"/>
          </a:xfrm>
        </p:grpSpPr>
        <p:sp>
          <p:nvSpPr>
            <p:cNvPr id="49"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0"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1"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sp>
        <p:nvSpPr>
          <p:cNvPr id="4" name="Rectangle 5"/>
          <p:cNvSpPr>
            <a:spLocks noChangeArrowheads="1"/>
          </p:cNvSpPr>
          <p:nvPr/>
        </p:nvSpPr>
        <p:spPr bwMode="auto">
          <a:xfrm>
            <a:off x="0" y="40444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宋体" panose="02010600030101010101" pitchFamily="2" charset="-122"/>
              <a:ea typeface="宋体" panose="02010600030101010101" pitchFamily="2" charset="-122"/>
            </a:endParaRPr>
          </a:p>
        </p:txBody>
      </p:sp>
      <p:sp>
        <p:nvSpPr>
          <p:cNvPr id="5" name="文本框 4"/>
          <p:cNvSpPr txBox="1"/>
          <p:nvPr/>
        </p:nvSpPr>
        <p:spPr>
          <a:xfrm>
            <a:off x="674316" y="976564"/>
            <a:ext cx="3962002" cy="4338320"/>
          </a:xfrm>
          <a:prstGeom prst="rect">
            <a:avLst/>
          </a:prstGeom>
          <a:noFill/>
        </p:spPr>
        <p:txBody>
          <a:bodyPr wrap="square">
            <a:spAutoFit/>
          </a:bodyPr>
          <a:lstStyle/>
          <a:p>
            <a:pPr marL="457200" indent="-457200">
              <a:lnSpc>
                <a:spcPct val="150000"/>
              </a:lnSpc>
              <a:buFont typeface="+mj-lt"/>
              <a:buAutoNum type="alphaLcParenR" startAt="4"/>
            </a:pPr>
            <a:r>
              <a:rPr lang="zh-CN" altLang="en-US"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自行选择初选成交商</a:t>
            </a:r>
            <a:endParaRPr lang="en-US"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endParaRPr>
          </a:p>
          <a:p>
            <a:pPr marL="74295" lvl="1" algn="just">
              <a:lnSpc>
                <a:spcPct val="150000"/>
              </a:lnSpc>
            </a:pP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与排名第一的供应商联系沟通，确认是否符合配置要求以及送货要求等。</a:t>
            </a:r>
          </a:p>
          <a:p>
            <a:pPr marL="74295" lvl="1" algn="just">
              <a:lnSpc>
                <a:spcPct val="150000"/>
              </a:lnSpc>
            </a:pPr>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若均能满足，即可选定该供应商。</a:t>
            </a:r>
          </a:p>
          <a:p>
            <a:pPr marL="74295" lvl="1" algn="just">
              <a:lnSpc>
                <a:spcPct val="150000"/>
              </a:lnSpc>
            </a:pPr>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若不能满足竞价中提及的相关要求，继续和第二家供应商沟通，以此类推，直至满足需求。</a:t>
            </a:r>
          </a:p>
        </p:txBody>
      </p:sp>
      <p:pic>
        <p:nvPicPr>
          <p:cNvPr id="8" name="图片 7"/>
          <p:cNvPicPr>
            <a:picLocks noChangeAspect="1"/>
          </p:cNvPicPr>
          <p:nvPr/>
        </p:nvPicPr>
        <p:blipFill>
          <a:blip r:embed="rId5"/>
          <a:stretch>
            <a:fillRect/>
          </a:stretch>
        </p:blipFill>
        <p:spPr>
          <a:xfrm>
            <a:off x="5283835" y="4248150"/>
            <a:ext cx="3173730" cy="2347595"/>
          </a:xfrm>
          <a:prstGeom prst="rect">
            <a:avLst/>
          </a:prstGeom>
        </p:spPr>
      </p:pic>
      <p:pic>
        <p:nvPicPr>
          <p:cNvPr id="9" name="已粘贴的影片.png" descr="已粘贴的影片.png"/>
          <p:cNvPicPr>
            <a:picLocks noChangeAspect="1"/>
          </p:cNvPicPr>
          <p:nvPr/>
        </p:nvPicPr>
        <p:blipFill>
          <a:blip r:embed="rId6">
            <a:alphaModFix amt="23242"/>
          </a:blip>
          <a:srcRect t="36861"/>
          <a:stretch>
            <a:fillRect/>
          </a:stretch>
        </p:blipFill>
        <p:spPr>
          <a:xfrm>
            <a:off x="5818800" y="4635627"/>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10" name="已粘贴的影片.png" descr="已粘贴的影片.png"/>
          <p:cNvPicPr>
            <a:picLocks noChangeAspect="1"/>
          </p:cNvPicPr>
          <p:nvPr/>
        </p:nvPicPr>
        <p:blipFill>
          <a:blip r:embed="rId3"/>
          <a:srcRect r="67418"/>
          <a:stretch>
            <a:fillRect/>
          </a:stretch>
        </p:blipFill>
        <p:spPr>
          <a:xfrm>
            <a:off x="10875645" y="1270"/>
            <a:ext cx="1203960" cy="1187450"/>
          </a:xfrm>
          <a:prstGeom prst="rect">
            <a:avLst/>
          </a:prstGeom>
          <a:ln w="12700">
            <a:miter lim="400000"/>
            <a:headEnd/>
            <a:tailEnd/>
          </a:ln>
        </p:spPr>
      </p:pic>
      <p:sp>
        <p:nvSpPr>
          <p:cNvPr id="6" name="文本框 5"/>
          <p:cNvSpPr txBox="1"/>
          <p:nvPr/>
        </p:nvSpPr>
        <p:spPr>
          <a:xfrm>
            <a:off x="5204290" y="971742"/>
            <a:ext cx="6313394" cy="3276600"/>
          </a:xfrm>
          <a:prstGeom prst="rect">
            <a:avLst/>
          </a:prstGeom>
          <a:noFill/>
        </p:spPr>
        <p:txBody>
          <a:bodyPr wrap="square">
            <a:spAutoFit/>
          </a:bodyPr>
          <a:lstStyle/>
          <a:p>
            <a:pPr marL="0" lvl="1" indent="-285750" algn="just">
              <a:lnSpc>
                <a:spcPct val="150000"/>
              </a:lnSpc>
              <a:buFont typeface="+mj-lt"/>
              <a:buAutoNum type="alphaLcParenR" startAt="5"/>
            </a:pPr>
            <a:r>
              <a:rPr lang="zh-CN"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使用系统预设的理由</a:t>
            </a:r>
            <a:r>
              <a:rPr lang="zh-CN"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（不建议</a:t>
            </a:r>
            <a:r>
              <a:rPr lang="zh-CN"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使用系统预设的理由，</a:t>
            </a:r>
            <a:r>
              <a:rPr lang="zh-CN" altLang="zh-CN" sz="2400" b="1" kern="1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sym typeface="+mn-ea"/>
              </a:rPr>
              <a:t>根据沟通的实际情况填写理由</a:t>
            </a:r>
            <a:r>
              <a:rPr lang="zh-CN"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endParaRPr lang="zh-CN"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buNone/>
            </a:pP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点击</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选择理由输入框</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，即可弹出系统预设理由框，选择</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符合自身实际情况的理由</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后，该理由会自动填充进输入框。</a:t>
            </a:r>
          </a:p>
          <a:p>
            <a:pPr algn="just">
              <a:lnSpc>
                <a:spcPct val="150000"/>
              </a:lnSpc>
            </a:pP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未选择的供应商</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点击“选择理由”弹出框的内容为</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不选择理由</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已选择的供应商</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则是</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选择理由</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。如果用户要填写选择理由，则需要</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先选中该供应商</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，再</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点击对应的理由输入框</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39" name="组合 38"/>
          <p:cNvGrpSpPr/>
          <p:nvPr/>
        </p:nvGrpSpPr>
        <p:grpSpPr>
          <a:xfrm rot="15433288">
            <a:off x="2204553" y="-1949779"/>
            <a:ext cx="8481704" cy="9397093"/>
            <a:chOff x="4297364" y="903288"/>
            <a:chExt cx="2946834" cy="3067178"/>
          </a:xfrm>
          <a:solidFill>
            <a:schemeClr val="bg1">
              <a:lumMod val="65000"/>
              <a:alpha val="3000"/>
            </a:schemeClr>
          </a:solidFill>
        </p:grpSpPr>
        <p:sp>
          <p:nvSpPr>
            <p:cNvPr id="40"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1"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2"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3"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4"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45"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latin typeface="宋体" panose="02010600030101010101" pitchFamily="2" charset="-122"/>
              <a:ea typeface="宋体" panose="02010600030101010101" pitchFamily="2" charset="-122"/>
              <a:cs typeface="+mn-ea"/>
              <a:sym typeface="+mn-lt"/>
            </a:endParaRPr>
          </a:p>
        </p:txBody>
      </p:sp>
      <p:sp>
        <p:nvSpPr>
          <p:cNvPr id="46" name="ïş1ídè"/>
          <p:cNvSpPr txBox="1"/>
          <p:nvPr/>
        </p:nvSpPr>
        <p:spPr>
          <a:xfrm>
            <a:off x="0" y="618080"/>
            <a:ext cx="2092035" cy="389252"/>
          </a:xfrm>
          <a:prstGeom prst="rect">
            <a:avLst/>
          </a:prstGeom>
          <a:noFill/>
        </p:spPr>
        <p:txBody>
          <a:bodyPr wrap="square">
            <a:noAutofit/>
          </a:bodyPr>
          <a:lstStyle/>
          <a:p>
            <a:pPr algn="dist"/>
            <a:r>
              <a:rPr lang="zh-CN" altLang="en-US" sz="1400" dirty="0">
                <a:solidFill>
                  <a:schemeClr val="bg1"/>
                </a:solidFill>
                <a:latin typeface="宋体" panose="02010600030101010101" pitchFamily="2" charset="-122"/>
                <a:ea typeface="宋体" panose="02010600030101010101" pitchFamily="2" charset="-122"/>
                <a:cs typeface="+mn-ea"/>
                <a:sym typeface="+mn-lt"/>
              </a:rPr>
              <a:t>用户初选（普通用户）</a:t>
            </a:r>
          </a:p>
        </p:txBody>
      </p:sp>
      <p:grpSp>
        <p:nvGrpSpPr>
          <p:cNvPr id="47" name="组合 46"/>
          <p:cNvGrpSpPr/>
          <p:nvPr/>
        </p:nvGrpSpPr>
        <p:grpSpPr>
          <a:xfrm>
            <a:off x="925225" y="6103932"/>
            <a:ext cx="11512319" cy="1438068"/>
            <a:chOff x="925225" y="6103932"/>
            <a:chExt cx="11512319" cy="1438068"/>
          </a:xfrm>
        </p:grpSpPr>
        <p:sp>
          <p:nvSpPr>
            <p:cNvPr id="49"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0"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1"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sp>
        <p:nvSpPr>
          <p:cNvPr id="4" name="Rectangle 5"/>
          <p:cNvSpPr>
            <a:spLocks noChangeArrowheads="1"/>
          </p:cNvSpPr>
          <p:nvPr/>
        </p:nvSpPr>
        <p:spPr bwMode="auto">
          <a:xfrm>
            <a:off x="0" y="40444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宋体" panose="02010600030101010101" pitchFamily="2" charset="-122"/>
              <a:ea typeface="宋体" panose="02010600030101010101" pitchFamily="2" charset="-122"/>
            </a:endParaRPr>
          </a:p>
        </p:txBody>
      </p:sp>
      <p:sp>
        <p:nvSpPr>
          <p:cNvPr id="5" name="文本框 4"/>
          <p:cNvSpPr txBox="1"/>
          <p:nvPr/>
        </p:nvSpPr>
        <p:spPr>
          <a:xfrm>
            <a:off x="674316" y="976564"/>
            <a:ext cx="3756741" cy="4939030"/>
          </a:xfrm>
          <a:prstGeom prst="rect">
            <a:avLst/>
          </a:prstGeom>
          <a:noFill/>
        </p:spPr>
        <p:txBody>
          <a:bodyPr wrap="square">
            <a:spAutoFit/>
          </a:bodyPr>
          <a:lstStyle/>
          <a:p>
            <a:pPr marL="457200" indent="-457200">
              <a:lnSpc>
                <a:spcPct val="150000"/>
              </a:lnSpc>
              <a:buFont typeface="+mj-lt"/>
              <a:buAutoNum type="alphaLcParenR" startAt="6"/>
            </a:pPr>
            <a:r>
              <a:rPr lang="zh-CN" altLang="en-US"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选择非最低价供应商则需填写不选</a:t>
            </a:r>
            <a:r>
              <a:rPr lang="zh-CN" altLang="en-US"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sym typeface="+mn-ea"/>
              </a:rPr>
              <a:t>低价供应商</a:t>
            </a:r>
            <a:r>
              <a:rPr lang="zh-CN" altLang="en-US"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理由</a:t>
            </a:r>
            <a:endParaRPr lang="en-US"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endParaRPr>
          </a:p>
          <a:p>
            <a:pPr marL="74295" lvl="1" algn="just">
              <a:lnSpc>
                <a:spcPct val="150000"/>
              </a:lnSpc>
            </a:pPr>
            <a:r>
              <a:rPr lang="zh-CN" altLang="zh-CN" dirty="0">
                <a:latin typeface="宋体" panose="02010600030101010101" pitchFamily="2" charset="-122"/>
                <a:ea typeface="宋体" panose="02010600030101010101" pitchFamily="2" charset="-122"/>
              </a:rPr>
              <a:t>对于每个采购项，如果选择了高价的供应商，则需要填写</a:t>
            </a:r>
            <a:r>
              <a:rPr lang="zh-CN" altLang="zh-CN" b="1" dirty="0">
                <a:latin typeface="宋体" panose="02010600030101010101" pitchFamily="2" charset="-122"/>
                <a:ea typeface="宋体" panose="02010600030101010101" pitchFamily="2" charset="-122"/>
              </a:rPr>
              <a:t>比该供应商低价</a:t>
            </a:r>
            <a:r>
              <a:rPr lang="zh-CN" altLang="zh-CN" dirty="0">
                <a:latin typeface="宋体" panose="02010600030101010101" pitchFamily="2" charset="-122"/>
                <a:ea typeface="宋体" panose="02010600030101010101" pitchFamily="2" charset="-122"/>
              </a:rPr>
              <a:t>的供应商的不选择理由，</a:t>
            </a:r>
            <a:r>
              <a:rPr lang="zh-CN" altLang="zh-CN" sz="2800" b="1" dirty="0">
                <a:solidFill>
                  <a:srgbClr val="FF0000"/>
                </a:solidFill>
                <a:highlight>
                  <a:srgbClr val="FFFF00"/>
                </a:highlight>
                <a:latin typeface="宋体" panose="02010600030101010101" pitchFamily="2" charset="-122"/>
                <a:ea typeface="宋体" panose="02010600030101010101" pitchFamily="2" charset="-122"/>
              </a:rPr>
              <a:t>并上传加盖公章的退选情况说明书</a:t>
            </a:r>
            <a:r>
              <a:rPr lang="zh-CN" altLang="zh-CN" dirty="0">
                <a:latin typeface="宋体" panose="02010600030101010101" pitchFamily="2" charset="-122"/>
                <a:ea typeface="宋体" panose="02010600030101010101" pitchFamily="2" charset="-122"/>
              </a:rPr>
              <a:t>，如未填写，则提交时会弹出提示，无法提交。</a:t>
            </a:r>
          </a:p>
        </p:txBody>
      </p:sp>
      <p:pic>
        <p:nvPicPr>
          <p:cNvPr id="7" name="图片 6"/>
          <p:cNvPicPr>
            <a:picLocks noChangeAspect="1"/>
          </p:cNvPicPr>
          <p:nvPr/>
        </p:nvPicPr>
        <p:blipFill>
          <a:blip r:embed="rId4"/>
          <a:stretch>
            <a:fillRect/>
          </a:stretch>
        </p:blipFill>
        <p:spPr>
          <a:xfrm>
            <a:off x="4732655" y="711835"/>
            <a:ext cx="5420995" cy="3805555"/>
          </a:xfrm>
          <a:prstGeom prst="rect">
            <a:avLst/>
          </a:prstGeom>
        </p:spPr>
      </p:pic>
      <p:pic>
        <p:nvPicPr>
          <p:cNvPr id="8" name="图片 7"/>
          <p:cNvPicPr>
            <a:picLocks noChangeAspect="1"/>
          </p:cNvPicPr>
          <p:nvPr/>
        </p:nvPicPr>
        <p:blipFill>
          <a:blip r:embed="rId5"/>
          <a:stretch>
            <a:fillRect/>
          </a:stretch>
        </p:blipFill>
        <p:spPr>
          <a:xfrm>
            <a:off x="8036156" y="1105828"/>
            <a:ext cx="3983940" cy="4655488"/>
          </a:xfrm>
          <a:prstGeom prst="rect">
            <a:avLst/>
          </a:prstGeom>
        </p:spPr>
      </p:pic>
      <p:pic>
        <p:nvPicPr>
          <p:cNvPr id="9"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10" name="已粘贴的影片.png" descr="已粘贴的影片.png"/>
          <p:cNvPicPr>
            <a:picLocks noChangeAspect="1"/>
          </p:cNvPicPr>
          <p:nvPr/>
        </p:nvPicPr>
        <p:blipFill>
          <a:blip r:embed="rId7"/>
          <a:srcRect r="67418"/>
          <a:stretch>
            <a:fillRect/>
          </a:stretch>
        </p:blipFill>
        <p:spPr>
          <a:xfrm>
            <a:off x="10600055" y="1270"/>
            <a:ext cx="1419860" cy="1400810"/>
          </a:xfrm>
          <a:prstGeom prst="rect">
            <a:avLst/>
          </a:prstGeom>
          <a:ln w="12700">
            <a:miter lim="400000"/>
            <a:headEnd/>
            <a:tailEnd/>
          </a:ln>
        </p:spPr>
      </p:pic>
      <p:sp>
        <p:nvSpPr>
          <p:cNvPr id="6" name="文本框 5"/>
          <p:cNvSpPr txBox="1"/>
          <p:nvPr/>
        </p:nvSpPr>
        <p:spPr>
          <a:xfrm>
            <a:off x="4581525" y="5011420"/>
            <a:ext cx="6752590" cy="645160"/>
          </a:xfrm>
          <a:prstGeom prst="rect">
            <a:avLst/>
          </a:prstGeom>
          <a:noFill/>
        </p:spPr>
        <p:txBody>
          <a:bodyPr wrap="square">
            <a:spAutoFit/>
          </a:bodyPr>
          <a:lstStyle/>
          <a:p>
            <a:pPr algn="just"/>
            <a:r>
              <a:rPr lang="zh-CN" altLang="zh-CN" sz="1800" kern="1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不选的商家需要填不选择的理由，选择的供应商需要填选择理由，理由需充分客观。</a:t>
            </a:r>
            <a:endParaRPr lang="zh-CN" altLang="zh-CN" sz="1200" kern="100" dirty="0">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2" name="组合 1"/>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5"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6"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7"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14" name="组合 13"/>
          <p:cNvGrpSpPr/>
          <p:nvPr/>
        </p:nvGrpSpPr>
        <p:grpSpPr>
          <a:xfrm>
            <a:off x="-822837" y="-1740227"/>
            <a:ext cx="13690458" cy="9752745"/>
            <a:chOff x="-822837" y="-1740227"/>
            <a:chExt cx="13690458" cy="9752745"/>
          </a:xfrm>
        </p:grpSpPr>
        <p:sp>
          <p:nvSpPr>
            <p:cNvPr id="15" name="任意多边形: 形状 26"/>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ea"/>
                <a:sym typeface="+mn-lt"/>
              </a:endParaRPr>
            </a:p>
          </p:txBody>
        </p:sp>
        <p:sp>
          <p:nvSpPr>
            <p:cNvPr id="16" name="任意多边形: 形状 1"/>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ea"/>
                <a:sym typeface="+mn-lt"/>
              </a:endParaRPr>
            </a:p>
          </p:txBody>
        </p:sp>
      </p:grpSp>
      <p:sp>
        <p:nvSpPr>
          <p:cNvPr id="21" name="椭圆 20"/>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2" name="椭圆 21"/>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3" name="文本框 22"/>
          <p:cNvSpPr txBox="1"/>
          <p:nvPr/>
        </p:nvSpPr>
        <p:spPr>
          <a:xfrm>
            <a:off x="7448663" y="2513546"/>
            <a:ext cx="1425390"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schemeClr val="accent1"/>
                </a:solidFill>
                <a:effectLst/>
                <a:uLnTx/>
                <a:uFillTx/>
                <a:latin typeface="宋体" panose="02010600030101010101" pitchFamily="2" charset="-122"/>
                <a:ea typeface="宋体" panose="02010600030101010101" pitchFamily="2" charset="-122"/>
                <a:cs typeface="+mn-ea"/>
                <a:sym typeface="+mn-lt"/>
              </a:rPr>
              <a:t>08</a:t>
            </a:r>
            <a:endParaRPr kumimoji="0" lang="zh-CN" altLang="en-US" sz="9600" b="1" i="0" u="none" strike="noStrike" kern="1200" cap="none" spc="0" normalizeH="0" baseline="0" noProof="0" dirty="0">
              <a:ln>
                <a:noFill/>
              </a:ln>
              <a:solidFill>
                <a:schemeClr val="accent1"/>
              </a:solidFill>
              <a:effectLst/>
              <a:uLnTx/>
              <a:uFillTx/>
              <a:latin typeface="宋体" panose="02010600030101010101" pitchFamily="2" charset="-122"/>
              <a:ea typeface="宋体" panose="02010600030101010101" pitchFamily="2" charset="-122"/>
              <a:cs typeface="+mn-ea"/>
              <a:sym typeface="+mn-lt"/>
            </a:endParaRPr>
          </a:p>
        </p:txBody>
      </p:sp>
      <p:sp>
        <p:nvSpPr>
          <p:cNvPr id="24" name="矩形 8"/>
          <p:cNvSpPr/>
          <p:nvPr/>
        </p:nvSpPr>
        <p:spPr>
          <a:xfrm>
            <a:off x="1649075" y="2516417"/>
            <a:ext cx="5352040" cy="584775"/>
          </a:xfrm>
          <a:prstGeom prst="rect">
            <a:avLst/>
          </a:prstGeom>
        </p:spPr>
        <p:txBody>
          <a:bodyPr wrap="square">
            <a:spAutoFit/>
          </a:bodyPr>
          <a:lstStyle/>
          <a:p>
            <a:r>
              <a:rPr lang="zh-CN" altLang="en-US"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申请再成交（普通用户）</a:t>
            </a:r>
          </a:p>
        </p:txBody>
      </p:sp>
      <p:pic>
        <p:nvPicPr>
          <p:cNvPr id="10" name="图片 9"/>
          <p:cNvPicPr>
            <a:picLocks noChangeAspect="1"/>
          </p:cNvPicPr>
          <p:nvPr/>
        </p:nvPicPr>
        <p:blipFill>
          <a:blip r:embed="rId4"/>
          <a:stretch>
            <a:fillRect/>
          </a:stretch>
        </p:blipFill>
        <p:spPr>
          <a:xfrm>
            <a:off x="8036156" y="1105828"/>
            <a:ext cx="3983940" cy="4655488"/>
          </a:xfrm>
          <a:prstGeom prst="rect">
            <a:avLst/>
          </a:prstGeom>
        </p:spPr>
      </p:pic>
      <p:pic>
        <p:nvPicPr>
          <p:cNvPr id="11" name="已粘贴的影片.png" descr="已粘贴的影片.png"/>
          <p:cNvPicPr>
            <a:picLocks noChangeAspect="1"/>
          </p:cNvPicPr>
          <p:nvPr/>
        </p:nvPicPr>
        <p:blipFill>
          <a:blip r:embed="rId5">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12" name="已粘贴的影片.png" descr="已粘贴的影片.png"/>
          <p:cNvPicPr>
            <a:picLocks noChangeAspect="1"/>
          </p:cNvPicPr>
          <p:nvPr/>
        </p:nvPicPr>
        <p:blipFill>
          <a:blip r:embed="rId6"/>
          <a:srcRect r="67418"/>
          <a:stretch>
            <a:fillRect/>
          </a:stretch>
        </p:blipFill>
        <p:spPr>
          <a:xfrm>
            <a:off x="9816465" y="119380"/>
            <a:ext cx="1969770" cy="1943100"/>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39" name="组合 38"/>
          <p:cNvGrpSpPr/>
          <p:nvPr/>
        </p:nvGrpSpPr>
        <p:grpSpPr>
          <a:xfrm rot="15433288">
            <a:off x="2244189" y="-1939496"/>
            <a:ext cx="8481704" cy="9397093"/>
            <a:chOff x="4297364" y="903288"/>
            <a:chExt cx="2946834" cy="3067178"/>
          </a:xfrm>
          <a:solidFill>
            <a:schemeClr val="bg1">
              <a:lumMod val="65000"/>
              <a:alpha val="3000"/>
            </a:schemeClr>
          </a:solidFill>
        </p:grpSpPr>
        <p:sp>
          <p:nvSpPr>
            <p:cNvPr id="40"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1"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2"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3"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4"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45"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latin typeface="宋体" panose="02010600030101010101" pitchFamily="2" charset="-122"/>
              <a:ea typeface="宋体" panose="02010600030101010101" pitchFamily="2" charset="-122"/>
              <a:cs typeface="+mn-ea"/>
              <a:sym typeface="+mn-lt"/>
            </a:endParaRPr>
          </a:p>
        </p:txBody>
      </p:sp>
      <p:sp>
        <p:nvSpPr>
          <p:cNvPr id="46" name="ïş1ídè"/>
          <p:cNvSpPr txBox="1"/>
          <p:nvPr/>
        </p:nvSpPr>
        <p:spPr>
          <a:xfrm>
            <a:off x="0" y="618080"/>
            <a:ext cx="2092035" cy="389252"/>
          </a:xfrm>
          <a:prstGeom prst="rect">
            <a:avLst/>
          </a:prstGeom>
          <a:noFill/>
        </p:spPr>
        <p:txBody>
          <a:bodyPr wrap="square">
            <a:noAutofit/>
          </a:bodyPr>
          <a:lstStyle/>
          <a:p>
            <a:pPr algn="dist"/>
            <a:r>
              <a:rPr lang="zh-CN" altLang="en-US" sz="1400" dirty="0">
                <a:solidFill>
                  <a:schemeClr val="bg1"/>
                </a:solidFill>
                <a:latin typeface="宋体" panose="02010600030101010101" pitchFamily="2" charset="-122"/>
                <a:ea typeface="宋体" panose="02010600030101010101" pitchFamily="2" charset="-122"/>
                <a:cs typeface="+mn-ea"/>
                <a:sym typeface="+mn-lt"/>
              </a:rPr>
              <a:t>申请再成交（普通用户）</a:t>
            </a:r>
          </a:p>
        </p:txBody>
      </p:sp>
      <p:grpSp>
        <p:nvGrpSpPr>
          <p:cNvPr id="47" name="组合 46"/>
          <p:cNvGrpSpPr/>
          <p:nvPr/>
        </p:nvGrpSpPr>
        <p:grpSpPr>
          <a:xfrm>
            <a:off x="925225" y="6103932"/>
            <a:ext cx="11512319" cy="1438068"/>
            <a:chOff x="925225" y="6103932"/>
            <a:chExt cx="11512319" cy="1438068"/>
          </a:xfrm>
        </p:grpSpPr>
        <p:sp>
          <p:nvSpPr>
            <p:cNvPr id="49"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0"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1"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sp>
        <p:nvSpPr>
          <p:cNvPr id="4" name="Rectangle 5"/>
          <p:cNvSpPr>
            <a:spLocks noChangeArrowheads="1"/>
          </p:cNvSpPr>
          <p:nvPr/>
        </p:nvSpPr>
        <p:spPr bwMode="auto">
          <a:xfrm>
            <a:off x="0" y="40444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宋体" panose="02010600030101010101" pitchFamily="2" charset="-122"/>
              <a:ea typeface="宋体" panose="02010600030101010101" pitchFamily="2" charset="-122"/>
            </a:endParaRPr>
          </a:p>
        </p:txBody>
      </p:sp>
      <p:sp>
        <p:nvSpPr>
          <p:cNvPr id="8" name="文本框 7"/>
          <p:cNvSpPr txBox="1"/>
          <p:nvPr/>
        </p:nvSpPr>
        <p:spPr>
          <a:xfrm>
            <a:off x="498524" y="1105271"/>
            <a:ext cx="5120242" cy="4107815"/>
          </a:xfrm>
          <a:prstGeom prst="rect">
            <a:avLst/>
          </a:prstGeom>
          <a:noFill/>
        </p:spPr>
        <p:txBody>
          <a:bodyPr wrap="square">
            <a:spAutoFit/>
          </a:bodyPr>
          <a:lstStyle/>
          <a:p>
            <a:pPr marL="742950" lvl="1" indent="-285750" algn="just">
              <a:lnSpc>
                <a:spcPct val="150000"/>
              </a:lnSpc>
              <a:buFont typeface="+mj-lt"/>
              <a:buAutoNum type="alphaLcParenR"/>
            </a:pPr>
            <a:r>
              <a:rPr lang="zh-CN"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再成交简介</a:t>
            </a:r>
          </a:p>
          <a:p>
            <a:pPr algn="just">
              <a:lnSpc>
                <a:spcPct val="150000"/>
              </a:lnSpc>
              <a:buNone/>
            </a:pP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在申购单</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发布成交结果</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后，若因</a:t>
            </a:r>
            <a:r>
              <a:rPr lang="zh-CN" altLang="zh-CN"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原先成交供应商无法履约</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或因</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采购单位内部原因</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需要调整成交供应商，则可由申购用户发起申请，管理员审批后，重新选择新的成交供应商。</a:t>
            </a:r>
          </a:p>
          <a:p>
            <a:pPr marL="914400" lvl="1" indent="-457200" algn="just">
              <a:lnSpc>
                <a:spcPct val="150000"/>
              </a:lnSpc>
              <a:buFont typeface="+mj-lt"/>
              <a:buAutoNum type="alphaLcParenR" startAt="2"/>
            </a:pPr>
            <a:r>
              <a:rPr lang="zh-CN"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进入申请再成交页面</a:t>
            </a:r>
          </a:p>
          <a:p>
            <a:pPr algn="just">
              <a:lnSpc>
                <a:spcPct val="150000"/>
              </a:lnSpc>
            </a:pP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进入</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“我要竞价”</a:t>
            </a:r>
            <a:r>
              <a:rPr lang="en-US" altLang="zh-CN" b="1"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“我的竞价”</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菜单，搜索到需要申请的申购单后，将鼠标移动到</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“更多操作”</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上，在弹出的下拉菜单中，点击</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“再成交”</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a:t>
            </a:r>
          </a:p>
        </p:txBody>
      </p:sp>
      <p:pic>
        <p:nvPicPr>
          <p:cNvPr id="5" name="图片 4"/>
          <p:cNvPicPr>
            <a:picLocks noChangeAspect="1"/>
          </p:cNvPicPr>
          <p:nvPr/>
        </p:nvPicPr>
        <p:blipFill>
          <a:blip r:embed="rId3"/>
          <a:stretch>
            <a:fillRect/>
          </a:stretch>
        </p:blipFill>
        <p:spPr>
          <a:xfrm>
            <a:off x="8123151" y="724193"/>
            <a:ext cx="3983940" cy="4655488"/>
          </a:xfrm>
          <a:prstGeom prst="rect">
            <a:avLst/>
          </a:prstGeom>
        </p:spPr>
      </p:pic>
      <p:pic>
        <p:nvPicPr>
          <p:cNvPr id="7" name="已粘贴的影片.png" descr="已粘贴的影片.png"/>
          <p:cNvPicPr>
            <a:picLocks noChangeAspect="1"/>
          </p:cNvPicPr>
          <p:nvPr/>
        </p:nvPicPr>
        <p:blipFill>
          <a:blip r:embed="rId5">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10" name="已粘贴的影片.png" descr="已粘贴的影片.png"/>
          <p:cNvPicPr>
            <a:picLocks noChangeAspect="1"/>
          </p:cNvPicPr>
          <p:nvPr/>
        </p:nvPicPr>
        <p:blipFill>
          <a:blip r:embed="rId6"/>
          <a:srcRect r="67418"/>
          <a:stretch>
            <a:fillRect/>
          </a:stretch>
        </p:blipFill>
        <p:spPr>
          <a:xfrm>
            <a:off x="10815320" y="62865"/>
            <a:ext cx="1291590" cy="1273810"/>
          </a:xfrm>
          <a:prstGeom prst="rect">
            <a:avLst/>
          </a:prstGeom>
          <a:ln w="12700">
            <a:miter lim="400000"/>
            <a:headEnd/>
            <a:tailEnd/>
          </a:ln>
        </p:spPr>
      </p:pic>
      <p:pic>
        <p:nvPicPr>
          <p:cNvPr id="9" name="图片 8"/>
          <p:cNvPicPr>
            <a:picLocks noChangeAspect="1"/>
          </p:cNvPicPr>
          <p:nvPr/>
        </p:nvPicPr>
        <p:blipFill>
          <a:blip r:embed="rId7"/>
          <a:stretch>
            <a:fillRect/>
          </a:stretch>
        </p:blipFill>
        <p:spPr>
          <a:xfrm>
            <a:off x="5720668" y="1831079"/>
            <a:ext cx="5903344" cy="2696519"/>
          </a:xfrm>
          <a:prstGeom prst="rect">
            <a:avLst/>
          </a:prstGeom>
        </p:spPr>
      </p:pic>
      <p:sp>
        <p:nvSpPr>
          <p:cNvPr id="6" name="文本框 5"/>
          <p:cNvSpPr txBox="1"/>
          <p:nvPr/>
        </p:nvSpPr>
        <p:spPr>
          <a:xfrm>
            <a:off x="585623" y="5307931"/>
            <a:ext cx="9683857" cy="922020"/>
          </a:xfrm>
          <a:prstGeom prst="rect">
            <a:avLst/>
          </a:prstGeom>
          <a:noFill/>
        </p:spPr>
        <p:txBody>
          <a:bodyPr wrap="square">
            <a:spAutoFit/>
          </a:bodyPr>
          <a:lstStyle/>
          <a:p>
            <a:pPr marL="266700" algn="just">
              <a:lnSpc>
                <a:spcPct val="150000"/>
              </a:lnSpc>
              <a:spcBef>
                <a:spcPts val="1000"/>
              </a:spcBef>
              <a:spcAft>
                <a:spcPts val="1000"/>
              </a:spcAft>
            </a:pPr>
            <a:r>
              <a:rPr lang="zh-CN" altLang="zh-CN" sz="1800" b="1" kern="22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申请再成交流程：首先联系商家，确定能发货以及满足配置</a:t>
            </a:r>
            <a:r>
              <a:rPr lang="zh-CN" altLang="en-US" sz="1800" b="1" kern="22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a:t>
            </a:r>
            <a:r>
              <a:rPr lang="zh-CN" altLang="zh-CN" sz="1800" b="1" kern="22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到我的竞价，找到订单，更多操作，点击申请再成交，填写理由，再选定一个商家提交。</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39" name="组合 38"/>
          <p:cNvGrpSpPr/>
          <p:nvPr/>
        </p:nvGrpSpPr>
        <p:grpSpPr>
          <a:xfrm rot="15433288">
            <a:off x="2244189" y="-1939496"/>
            <a:ext cx="8481704" cy="9397093"/>
            <a:chOff x="4297364" y="903288"/>
            <a:chExt cx="2946834" cy="3067178"/>
          </a:xfrm>
          <a:solidFill>
            <a:schemeClr val="bg1">
              <a:lumMod val="65000"/>
              <a:alpha val="3000"/>
            </a:schemeClr>
          </a:solidFill>
        </p:grpSpPr>
        <p:sp>
          <p:nvSpPr>
            <p:cNvPr id="40"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1"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2"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3"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4"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45"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latin typeface="宋体" panose="02010600030101010101" pitchFamily="2" charset="-122"/>
              <a:ea typeface="宋体" panose="02010600030101010101" pitchFamily="2" charset="-122"/>
              <a:cs typeface="+mn-ea"/>
              <a:sym typeface="+mn-lt"/>
            </a:endParaRPr>
          </a:p>
        </p:txBody>
      </p:sp>
      <p:sp>
        <p:nvSpPr>
          <p:cNvPr id="46" name="ïş1ídè"/>
          <p:cNvSpPr txBox="1"/>
          <p:nvPr/>
        </p:nvSpPr>
        <p:spPr>
          <a:xfrm>
            <a:off x="0" y="618080"/>
            <a:ext cx="2092035" cy="389252"/>
          </a:xfrm>
          <a:prstGeom prst="rect">
            <a:avLst/>
          </a:prstGeom>
          <a:noFill/>
        </p:spPr>
        <p:txBody>
          <a:bodyPr wrap="square">
            <a:noAutofit/>
          </a:bodyPr>
          <a:lstStyle/>
          <a:p>
            <a:pPr algn="dist"/>
            <a:r>
              <a:rPr lang="zh-CN" altLang="en-US" sz="1400" dirty="0">
                <a:solidFill>
                  <a:schemeClr val="bg1"/>
                </a:solidFill>
                <a:latin typeface="宋体" panose="02010600030101010101" pitchFamily="2" charset="-122"/>
                <a:ea typeface="宋体" panose="02010600030101010101" pitchFamily="2" charset="-122"/>
                <a:cs typeface="+mn-ea"/>
                <a:sym typeface="+mn-lt"/>
              </a:rPr>
              <a:t>申请再成交（普通用户）</a:t>
            </a:r>
          </a:p>
        </p:txBody>
      </p:sp>
      <p:grpSp>
        <p:nvGrpSpPr>
          <p:cNvPr id="47" name="组合 46"/>
          <p:cNvGrpSpPr/>
          <p:nvPr/>
        </p:nvGrpSpPr>
        <p:grpSpPr>
          <a:xfrm>
            <a:off x="925225" y="6103932"/>
            <a:ext cx="11512319" cy="1438068"/>
            <a:chOff x="925225" y="6103932"/>
            <a:chExt cx="11512319" cy="1438068"/>
          </a:xfrm>
        </p:grpSpPr>
        <p:sp>
          <p:nvSpPr>
            <p:cNvPr id="49"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0"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1"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sp>
        <p:nvSpPr>
          <p:cNvPr id="4" name="Rectangle 5"/>
          <p:cNvSpPr>
            <a:spLocks noChangeArrowheads="1"/>
          </p:cNvSpPr>
          <p:nvPr/>
        </p:nvSpPr>
        <p:spPr bwMode="auto">
          <a:xfrm>
            <a:off x="0" y="40444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宋体" panose="02010600030101010101" pitchFamily="2" charset="-122"/>
              <a:ea typeface="宋体" panose="02010600030101010101" pitchFamily="2" charset="-122"/>
            </a:endParaRPr>
          </a:p>
        </p:txBody>
      </p:sp>
      <p:sp>
        <p:nvSpPr>
          <p:cNvPr id="2" name="Rectangle 2"/>
          <p:cNvSpPr>
            <a:spLocks noChangeArrowheads="1"/>
          </p:cNvSpPr>
          <p:nvPr/>
        </p:nvSpPr>
        <p:spPr bwMode="auto">
          <a:xfrm>
            <a:off x="279240" y="1296874"/>
            <a:ext cx="11361282" cy="161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457200" marR="0" lvl="1" indent="0" algn="l" defTabSz="914400" rtl="0" eaLnBrk="0" fontAlgn="base" latinLnBrk="0" hangingPunct="0">
              <a:lnSpc>
                <a:spcPct val="150000"/>
              </a:lnSpc>
              <a:spcBef>
                <a:spcPct val="0"/>
              </a:spcBef>
              <a:spcAft>
                <a:spcPct val="0"/>
              </a:spcAft>
              <a:buClrTx/>
              <a:buSzTx/>
              <a:buFontTx/>
              <a:buAutoNum type="arabicPeriod"/>
            </a:pPr>
            <a:r>
              <a:rPr kumimoji="0" lang="zh-CN" altLang="zh-CN" sz="3200" b="1" i="0" u="none" strike="noStrike" cap="none" normalizeH="0" baseline="0" dirty="0">
                <a:ln>
                  <a:noFill/>
                </a:ln>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点击申请再成交</a:t>
            </a:r>
            <a:endParaRPr kumimoji="0" lang="zh-CN" altLang="zh-CN"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altLang="zh-CN"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①在申请再成交页面，找到需要申请再成交的采购项，点击其对应的</a:t>
            </a:r>
            <a:r>
              <a:rPr kumimoji="0" lang="zh-CN" altLang="zh-CN"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“申请再成交”</a:t>
            </a:r>
            <a:r>
              <a:rPr kumimoji="0" lang="zh-CN" altLang="zh-CN"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按钮，即弹出再成交申请对话框。如果有多个采购项需要申请终止，也需要按采购项逐个点击申请再成交。</a:t>
            </a:r>
            <a:endParaRPr kumimoji="0" lang="zh-CN" altLang="zh-CN"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4"/>
          <a:stretch>
            <a:fillRect/>
          </a:stretch>
        </p:blipFill>
        <p:spPr>
          <a:xfrm>
            <a:off x="2383243" y="3158169"/>
            <a:ext cx="7153275" cy="1712101"/>
          </a:xfrm>
          <a:prstGeom prst="rect">
            <a:avLst/>
          </a:prstGeom>
        </p:spPr>
      </p:pic>
      <p:pic>
        <p:nvPicPr>
          <p:cNvPr id="7" name="图片 6"/>
          <p:cNvPicPr>
            <a:picLocks noChangeAspect="1"/>
          </p:cNvPicPr>
          <p:nvPr/>
        </p:nvPicPr>
        <p:blipFill>
          <a:blip r:embed="rId5"/>
          <a:stretch>
            <a:fillRect/>
          </a:stretch>
        </p:blipFill>
        <p:spPr>
          <a:xfrm>
            <a:off x="8036156" y="1105828"/>
            <a:ext cx="3983940" cy="4655488"/>
          </a:xfrm>
          <a:prstGeom prst="rect">
            <a:avLst/>
          </a:prstGeom>
        </p:spPr>
      </p:pic>
      <p:pic>
        <p:nvPicPr>
          <p:cNvPr id="8"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9" name="已粘贴的影片.png" descr="已粘贴的影片.png"/>
          <p:cNvPicPr>
            <a:picLocks noChangeAspect="1"/>
          </p:cNvPicPr>
          <p:nvPr/>
        </p:nvPicPr>
        <p:blipFill>
          <a:blip r:embed="rId7"/>
          <a:srcRect r="67418"/>
          <a:stretch>
            <a:fillRect/>
          </a:stretch>
        </p:blipFill>
        <p:spPr>
          <a:xfrm>
            <a:off x="9816465" y="119380"/>
            <a:ext cx="1969770" cy="1943100"/>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39" name="组合 38"/>
          <p:cNvGrpSpPr/>
          <p:nvPr/>
        </p:nvGrpSpPr>
        <p:grpSpPr>
          <a:xfrm rot="15433288">
            <a:off x="2244189" y="-1939496"/>
            <a:ext cx="8481704" cy="9397093"/>
            <a:chOff x="4297364" y="903288"/>
            <a:chExt cx="2946834" cy="3067178"/>
          </a:xfrm>
          <a:solidFill>
            <a:schemeClr val="bg1">
              <a:lumMod val="65000"/>
              <a:alpha val="3000"/>
            </a:schemeClr>
          </a:solidFill>
        </p:grpSpPr>
        <p:sp>
          <p:nvSpPr>
            <p:cNvPr id="40"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1"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2"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3"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4"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45"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latin typeface="宋体" panose="02010600030101010101" pitchFamily="2" charset="-122"/>
              <a:ea typeface="宋体" panose="02010600030101010101" pitchFamily="2" charset="-122"/>
              <a:cs typeface="+mn-ea"/>
              <a:sym typeface="+mn-lt"/>
            </a:endParaRPr>
          </a:p>
        </p:txBody>
      </p:sp>
      <p:sp>
        <p:nvSpPr>
          <p:cNvPr id="46" name="ïş1ídè"/>
          <p:cNvSpPr txBox="1"/>
          <p:nvPr/>
        </p:nvSpPr>
        <p:spPr>
          <a:xfrm>
            <a:off x="0" y="618080"/>
            <a:ext cx="2092035" cy="389252"/>
          </a:xfrm>
          <a:prstGeom prst="rect">
            <a:avLst/>
          </a:prstGeom>
          <a:noFill/>
        </p:spPr>
        <p:txBody>
          <a:bodyPr wrap="square">
            <a:noAutofit/>
          </a:bodyPr>
          <a:lstStyle/>
          <a:p>
            <a:pPr algn="dist"/>
            <a:r>
              <a:rPr lang="zh-CN" altLang="en-US" sz="1400" dirty="0">
                <a:solidFill>
                  <a:schemeClr val="bg1"/>
                </a:solidFill>
                <a:latin typeface="宋体" panose="02010600030101010101" pitchFamily="2" charset="-122"/>
                <a:ea typeface="宋体" panose="02010600030101010101" pitchFamily="2" charset="-122"/>
                <a:cs typeface="+mn-ea"/>
                <a:sym typeface="+mn-lt"/>
              </a:rPr>
              <a:t>申请再成交（普通用户）</a:t>
            </a:r>
          </a:p>
        </p:txBody>
      </p:sp>
      <p:grpSp>
        <p:nvGrpSpPr>
          <p:cNvPr id="47" name="组合 46"/>
          <p:cNvGrpSpPr/>
          <p:nvPr/>
        </p:nvGrpSpPr>
        <p:grpSpPr>
          <a:xfrm>
            <a:off x="925225" y="6103932"/>
            <a:ext cx="11512319" cy="1438068"/>
            <a:chOff x="925225" y="6103932"/>
            <a:chExt cx="11512319" cy="1438068"/>
          </a:xfrm>
        </p:grpSpPr>
        <p:sp>
          <p:nvSpPr>
            <p:cNvPr id="49"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0"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1"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sp>
        <p:nvSpPr>
          <p:cNvPr id="4" name="Rectangle 5"/>
          <p:cNvSpPr>
            <a:spLocks noChangeArrowheads="1"/>
          </p:cNvSpPr>
          <p:nvPr/>
        </p:nvSpPr>
        <p:spPr bwMode="auto">
          <a:xfrm>
            <a:off x="0" y="40444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宋体" panose="02010600030101010101" pitchFamily="2" charset="-122"/>
              <a:ea typeface="宋体" panose="02010600030101010101" pitchFamily="2" charset="-122"/>
            </a:endParaRPr>
          </a:p>
        </p:txBody>
      </p:sp>
      <p:sp>
        <p:nvSpPr>
          <p:cNvPr id="2" name="Rectangle 2"/>
          <p:cNvSpPr>
            <a:spLocks noChangeArrowheads="1"/>
          </p:cNvSpPr>
          <p:nvPr/>
        </p:nvSpPr>
        <p:spPr bwMode="auto">
          <a:xfrm>
            <a:off x="244337" y="1377769"/>
            <a:ext cx="5888728" cy="332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457200" marR="0" lvl="1" indent="0" algn="l" defTabSz="914400" rtl="0" eaLnBrk="0" fontAlgn="base" latinLnBrk="0" hangingPunct="0">
              <a:lnSpc>
                <a:spcPct val="150000"/>
              </a:lnSpc>
              <a:spcBef>
                <a:spcPct val="0"/>
              </a:spcBef>
              <a:spcAft>
                <a:spcPct val="0"/>
              </a:spcAft>
              <a:buClrTx/>
              <a:buSzTx/>
              <a:buFontTx/>
              <a:buAutoNum type="arabicPeriod"/>
            </a:pPr>
            <a:r>
              <a:rPr kumimoji="0" lang="zh-CN" altLang="zh-CN" sz="3200" b="1" i="0" u="none" strike="noStrike" cap="none" normalizeH="0" baseline="0" dirty="0">
                <a:ln>
                  <a:noFill/>
                </a:ln>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点击申请再成交</a:t>
            </a:r>
            <a:endParaRPr kumimoji="0" lang="zh-CN" altLang="en-US" sz="3200" b="1" i="0" u="none" strike="noStrike" cap="none" normalizeH="0" baseline="0" dirty="0">
              <a:ln>
                <a:noFill/>
              </a:ln>
              <a:solidFill>
                <a:srgbClr val="2F5496"/>
              </a:solidFill>
              <a:effectLst/>
              <a:latin typeface="宋体" panose="02010600030101010101" pitchFamily="2" charset="-122"/>
              <a:ea typeface="宋体" panose="02010600030101010101" pitchFamily="2" charset="-122"/>
              <a:cs typeface="Times New Roman" panose="02020603050405020304" pitchFamily="18" charset="0"/>
            </a:endParaRPr>
          </a:p>
          <a:p>
            <a:pPr lvl="0" eaLnBrk="0" fontAlgn="base" hangingPunct="0">
              <a:lnSpc>
                <a:spcPct val="150000"/>
              </a:lnSpc>
              <a:spcBef>
                <a:spcPct val="0"/>
              </a:spcBef>
              <a:spcAft>
                <a:spcPct val="0"/>
              </a:spcAft>
            </a:pPr>
            <a:r>
              <a:rPr lang="zh-CN" altLang="zh-CN" dirty="0">
                <a:latin typeface="宋体" panose="02010600030101010101" pitchFamily="2" charset="-122"/>
                <a:ea typeface="宋体" panose="02010600030101010101" pitchFamily="2" charset="-122"/>
                <a:cs typeface="Times New Roman" panose="02020603050405020304" pitchFamily="18" charset="0"/>
              </a:rPr>
              <a:t>②在再成交申请对话框中，首先需要</a:t>
            </a:r>
            <a:r>
              <a:rPr lang="zh-CN" altLang="zh-CN" b="1" dirty="0">
                <a:latin typeface="宋体" panose="02010600030101010101" pitchFamily="2" charset="-122"/>
                <a:ea typeface="宋体" panose="02010600030101010101" pitchFamily="2" charset="-122"/>
                <a:cs typeface="Times New Roman" panose="02020603050405020304" pitchFamily="18" charset="0"/>
              </a:rPr>
              <a:t>选择再成交原因</a:t>
            </a:r>
            <a:r>
              <a:rPr lang="zh-CN" altLang="zh-CN" dirty="0">
                <a:latin typeface="宋体" panose="02010600030101010101" pitchFamily="2" charset="-122"/>
                <a:ea typeface="宋体" panose="02010600030101010101" pitchFamily="2" charset="-122"/>
                <a:cs typeface="Times New Roman" panose="02020603050405020304" pitchFamily="18" charset="0"/>
              </a:rPr>
              <a:t>，填写</a:t>
            </a:r>
            <a:r>
              <a:rPr lang="zh-CN" altLang="zh-CN" b="1" dirty="0">
                <a:latin typeface="宋体" panose="02010600030101010101" pitchFamily="2" charset="-122"/>
                <a:ea typeface="宋体" panose="02010600030101010101" pitchFamily="2" charset="-122"/>
                <a:cs typeface="Times New Roman" panose="02020603050405020304" pitchFamily="18" charset="0"/>
              </a:rPr>
              <a:t>再成交详细原因</a:t>
            </a:r>
            <a:r>
              <a:rPr lang="zh-CN" altLang="zh-CN" dirty="0">
                <a:latin typeface="宋体" panose="02010600030101010101" pitchFamily="2" charset="-122"/>
                <a:ea typeface="宋体" panose="02010600030101010101" pitchFamily="2" charset="-122"/>
                <a:cs typeface="Times New Roman" panose="02020603050405020304" pitchFamily="18" charset="0"/>
              </a:rPr>
              <a:t>，再</a:t>
            </a:r>
            <a:r>
              <a:rPr lang="zh-CN" altLang="zh-CN" b="1" dirty="0">
                <a:latin typeface="宋体" panose="02010600030101010101" pitchFamily="2" charset="-122"/>
                <a:ea typeface="宋体" panose="02010600030101010101" pitchFamily="2" charset="-122"/>
                <a:cs typeface="Times New Roman" panose="02020603050405020304" pitchFamily="18" charset="0"/>
              </a:rPr>
              <a:t>指定新的成交商</a:t>
            </a:r>
            <a:r>
              <a:rPr lang="zh-CN" altLang="zh-CN" dirty="0">
                <a:latin typeface="宋体" panose="02010600030101010101" pitchFamily="2" charset="-122"/>
                <a:ea typeface="宋体" panose="02010600030101010101" pitchFamily="2" charset="-122"/>
                <a:cs typeface="Times New Roman" panose="02020603050405020304" pitchFamily="18" charset="0"/>
              </a:rPr>
              <a:t>（不能再指定原本的成交商），如果新选择的成交商不是除原成交商外的最低价，则还需要为比该供应商更低价的其它供应商填写不选择理由。随后点击“提交”，申购单将会转入</a:t>
            </a:r>
            <a:r>
              <a:rPr lang="zh-CN" altLang="zh-CN" b="1" dirty="0">
                <a:latin typeface="宋体" panose="02010600030101010101" pitchFamily="2" charset="-122"/>
                <a:ea typeface="宋体" panose="02010600030101010101" pitchFamily="2" charset="-122"/>
                <a:cs typeface="Times New Roman" panose="02020603050405020304" pitchFamily="18" charset="0"/>
              </a:rPr>
              <a:t>结果审批（一审）</a:t>
            </a:r>
            <a:r>
              <a:rPr lang="zh-CN" altLang="zh-CN" dirty="0">
                <a:latin typeface="宋体" panose="02010600030101010101" pitchFamily="2" charset="-122"/>
                <a:ea typeface="宋体" panose="02010600030101010101" pitchFamily="2" charset="-122"/>
                <a:cs typeface="Times New Roman" panose="02020603050405020304" pitchFamily="18" charset="0"/>
              </a:rPr>
              <a:t>，状态变为</a:t>
            </a:r>
            <a:r>
              <a:rPr lang="zh-CN" altLang="zh-CN" b="1" dirty="0">
                <a:latin typeface="宋体" panose="02010600030101010101" pitchFamily="2" charset="-122"/>
                <a:ea typeface="宋体" panose="02010600030101010101" pitchFamily="2" charset="-122"/>
                <a:cs typeface="Times New Roman" panose="02020603050405020304" pitchFamily="18" charset="0"/>
              </a:rPr>
              <a:t>“申请再成交”</a:t>
            </a:r>
            <a:r>
              <a:rPr lang="zh-CN" altLang="zh-CN" dirty="0">
                <a:latin typeface="宋体" panose="02010600030101010101" pitchFamily="2" charset="-122"/>
                <a:ea typeface="宋体" panose="02010600030101010101" pitchFamily="2" charset="-122"/>
                <a:cs typeface="Times New Roman" panose="02020603050405020304" pitchFamily="18" charset="0"/>
              </a:rPr>
              <a:t>。</a:t>
            </a:r>
            <a:endParaRPr lang="zh-CN" altLang="zh-CN" sz="4000" dirty="0">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4"/>
          <a:stretch>
            <a:fillRect/>
          </a:stretch>
        </p:blipFill>
        <p:spPr>
          <a:xfrm>
            <a:off x="6077749" y="2088639"/>
            <a:ext cx="5974327" cy="3569779"/>
          </a:xfrm>
          <a:prstGeom prst="rect">
            <a:avLst/>
          </a:prstGeom>
        </p:spPr>
      </p:pic>
      <p:pic>
        <p:nvPicPr>
          <p:cNvPr id="7" name="图片 6"/>
          <p:cNvPicPr>
            <a:picLocks noChangeAspect="1"/>
          </p:cNvPicPr>
          <p:nvPr/>
        </p:nvPicPr>
        <p:blipFill>
          <a:blip r:embed="rId5"/>
          <a:stretch>
            <a:fillRect/>
          </a:stretch>
        </p:blipFill>
        <p:spPr>
          <a:xfrm>
            <a:off x="8036156" y="1105828"/>
            <a:ext cx="3983940" cy="4655488"/>
          </a:xfrm>
          <a:prstGeom prst="rect">
            <a:avLst/>
          </a:prstGeom>
        </p:spPr>
      </p:pic>
      <p:pic>
        <p:nvPicPr>
          <p:cNvPr id="8"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9" name="已粘贴的影片.png" descr="已粘贴的影片.png"/>
          <p:cNvPicPr>
            <a:picLocks noChangeAspect="1"/>
          </p:cNvPicPr>
          <p:nvPr/>
        </p:nvPicPr>
        <p:blipFill>
          <a:blip r:embed="rId7"/>
          <a:srcRect r="67418"/>
          <a:stretch>
            <a:fillRect/>
          </a:stretch>
        </p:blipFill>
        <p:spPr>
          <a:xfrm>
            <a:off x="9816465" y="119380"/>
            <a:ext cx="1969770" cy="1943100"/>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2" name="组合 1"/>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5"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6"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7"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14" name="组合 13"/>
          <p:cNvGrpSpPr/>
          <p:nvPr/>
        </p:nvGrpSpPr>
        <p:grpSpPr>
          <a:xfrm>
            <a:off x="-822837" y="-1740227"/>
            <a:ext cx="13690458" cy="9752745"/>
            <a:chOff x="-822837" y="-1740227"/>
            <a:chExt cx="13690458" cy="9752745"/>
          </a:xfrm>
        </p:grpSpPr>
        <p:sp>
          <p:nvSpPr>
            <p:cNvPr id="15" name="任意多边形: 形状 26"/>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ea"/>
                <a:sym typeface="+mn-lt"/>
              </a:endParaRPr>
            </a:p>
          </p:txBody>
        </p:sp>
        <p:sp>
          <p:nvSpPr>
            <p:cNvPr id="16" name="任意多边形: 形状 1"/>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ea"/>
                <a:sym typeface="+mn-lt"/>
              </a:endParaRPr>
            </a:p>
          </p:txBody>
        </p:sp>
      </p:grpSp>
      <p:sp>
        <p:nvSpPr>
          <p:cNvPr id="21" name="椭圆 20"/>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2" name="椭圆 21"/>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3" name="文本框 22"/>
          <p:cNvSpPr txBox="1"/>
          <p:nvPr/>
        </p:nvSpPr>
        <p:spPr>
          <a:xfrm>
            <a:off x="7448663" y="2513546"/>
            <a:ext cx="1425390"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schemeClr val="accent1"/>
                </a:solidFill>
                <a:effectLst/>
                <a:uLnTx/>
                <a:uFillTx/>
                <a:latin typeface="宋体" panose="02010600030101010101" pitchFamily="2" charset="-122"/>
                <a:ea typeface="宋体" panose="02010600030101010101" pitchFamily="2" charset="-122"/>
                <a:cs typeface="+mn-ea"/>
                <a:sym typeface="+mn-lt"/>
              </a:rPr>
              <a:t>09</a:t>
            </a:r>
            <a:endParaRPr kumimoji="0" lang="zh-CN" altLang="en-US" sz="9600" b="1" i="0" u="none" strike="noStrike" kern="1200" cap="none" spc="0" normalizeH="0" baseline="0" noProof="0" dirty="0">
              <a:ln>
                <a:noFill/>
              </a:ln>
              <a:solidFill>
                <a:schemeClr val="accent1"/>
              </a:solidFill>
              <a:effectLst/>
              <a:uLnTx/>
              <a:uFillTx/>
              <a:latin typeface="宋体" panose="02010600030101010101" pitchFamily="2" charset="-122"/>
              <a:ea typeface="宋体" panose="02010600030101010101" pitchFamily="2" charset="-122"/>
              <a:cs typeface="+mn-ea"/>
              <a:sym typeface="+mn-lt"/>
            </a:endParaRPr>
          </a:p>
        </p:txBody>
      </p:sp>
      <p:sp>
        <p:nvSpPr>
          <p:cNvPr id="24" name="矩形 8"/>
          <p:cNvSpPr/>
          <p:nvPr/>
        </p:nvSpPr>
        <p:spPr>
          <a:xfrm>
            <a:off x="1649074" y="2516417"/>
            <a:ext cx="5190885" cy="584775"/>
          </a:xfrm>
          <a:prstGeom prst="rect">
            <a:avLst/>
          </a:prstGeom>
        </p:spPr>
        <p:txBody>
          <a:bodyPr wrap="square">
            <a:spAutoFit/>
          </a:bodyPr>
          <a:lstStyle/>
          <a:p>
            <a:r>
              <a:rPr lang="zh-CN" altLang="en-US"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申请终止（普通用户）</a:t>
            </a:r>
          </a:p>
        </p:txBody>
      </p:sp>
      <p:pic>
        <p:nvPicPr>
          <p:cNvPr id="10" name="图片 9"/>
          <p:cNvPicPr>
            <a:picLocks noChangeAspect="1"/>
          </p:cNvPicPr>
          <p:nvPr/>
        </p:nvPicPr>
        <p:blipFill>
          <a:blip r:embed="rId4"/>
          <a:stretch>
            <a:fillRect/>
          </a:stretch>
        </p:blipFill>
        <p:spPr>
          <a:xfrm>
            <a:off x="8036156" y="1105828"/>
            <a:ext cx="3983940" cy="4655488"/>
          </a:xfrm>
          <a:prstGeom prst="rect">
            <a:avLst/>
          </a:prstGeom>
        </p:spPr>
      </p:pic>
      <p:pic>
        <p:nvPicPr>
          <p:cNvPr id="11" name="已粘贴的影片.png" descr="已粘贴的影片.png"/>
          <p:cNvPicPr>
            <a:picLocks noChangeAspect="1"/>
          </p:cNvPicPr>
          <p:nvPr/>
        </p:nvPicPr>
        <p:blipFill>
          <a:blip r:embed="rId5">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12" name="已粘贴的影片.png" descr="已粘贴的影片.png"/>
          <p:cNvPicPr>
            <a:picLocks noChangeAspect="1"/>
          </p:cNvPicPr>
          <p:nvPr/>
        </p:nvPicPr>
        <p:blipFill>
          <a:blip r:embed="rId6"/>
          <a:srcRect r="67418"/>
          <a:stretch>
            <a:fillRect/>
          </a:stretch>
        </p:blipFill>
        <p:spPr>
          <a:xfrm>
            <a:off x="9816465" y="119380"/>
            <a:ext cx="1969770" cy="1943100"/>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43" name="组合 42"/>
          <p:cNvGrpSpPr/>
          <p:nvPr/>
        </p:nvGrpSpPr>
        <p:grpSpPr>
          <a:xfrm rot="15433288">
            <a:off x="2244189" y="-1939496"/>
            <a:ext cx="8481704" cy="9397093"/>
            <a:chOff x="4297364" y="903288"/>
            <a:chExt cx="2946834" cy="3067178"/>
          </a:xfrm>
          <a:solidFill>
            <a:schemeClr val="bg1">
              <a:lumMod val="65000"/>
              <a:alpha val="3000"/>
            </a:schemeClr>
          </a:solidFill>
        </p:grpSpPr>
        <p:sp>
          <p:nvSpPr>
            <p:cNvPr id="44"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5"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6"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7"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8"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49" name="组合 48"/>
          <p:cNvGrpSpPr/>
          <p:nvPr/>
        </p:nvGrpSpPr>
        <p:grpSpPr>
          <a:xfrm>
            <a:off x="925225" y="6103932"/>
            <a:ext cx="11512319" cy="1438068"/>
            <a:chOff x="925225" y="6103932"/>
            <a:chExt cx="11512319" cy="1438068"/>
          </a:xfrm>
        </p:grpSpPr>
        <p:sp>
          <p:nvSpPr>
            <p:cNvPr id="51"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2"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5"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cxnSp>
        <p:nvCxnSpPr>
          <p:cNvPr id="57" name="直接连接符 56"/>
          <p:cNvCxnSpPr/>
          <p:nvPr/>
        </p:nvCxnSpPr>
        <p:spPr>
          <a:xfrm>
            <a:off x="999332" y="1139107"/>
            <a:ext cx="0" cy="3764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84878" y="998950"/>
            <a:ext cx="6612308" cy="4523105"/>
          </a:xfrm>
          <a:prstGeom prst="rect">
            <a:avLst/>
          </a:prstGeom>
          <a:noFill/>
        </p:spPr>
        <p:txBody>
          <a:bodyPr wrap="square">
            <a:spAutoFit/>
          </a:bodyPr>
          <a:lstStyle/>
          <a:p>
            <a:pPr marL="914400" lvl="1" indent="-457200" algn="just">
              <a:lnSpc>
                <a:spcPct val="150000"/>
              </a:lnSpc>
              <a:buFont typeface="+mj-lt"/>
              <a:buAutoNum type="alphaLcParenR"/>
            </a:pPr>
            <a:r>
              <a:rPr lang="zh-CN" altLang="zh-CN" sz="2400" b="1" kern="100" dirty="0">
                <a:solidFill>
                  <a:srgbClr val="2F5496"/>
                </a:solidFill>
                <a:latin typeface="宋体" panose="02010600030101010101" pitchFamily="2" charset="-122"/>
                <a:ea typeface="宋体" panose="02010600030101010101" pitchFamily="2" charset="-122"/>
                <a:cs typeface="Times New Roman" panose="02020603050405020304" pitchFamily="18" charset="0"/>
              </a:rPr>
              <a:t>申请终止简介</a:t>
            </a:r>
          </a:p>
          <a:p>
            <a:pPr algn="just">
              <a:lnSpc>
                <a:spcPct val="150000"/>
              </a:lnSpc>
              <a:buNone/>
            </a:pP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申购单如果因</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采购单位内部调整</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（预算不足、不再需要购买等）或者</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企业无法履约</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，而无法继续完成交易，则用户可以</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申请终止交易</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，由管理员审批完成后，申请终止的采购项会被终止，如果申购单下的所有采购项均已终止，则整个申购单都会被自动终止。</a:t>
            </a:r>
          </a:p>
          <a:p>
            <a:pPr marL="914400" lvl="1" indent="-457200" algn="just">
              <a:lnSpc>
                <a:spcPct val="150000"/>
              </a:lnSpc>
              <a:buFont typeface="+mj-lt"/>
              <a:buAutoNum type="alphaLcParenR" startAt="2"/>
            </a:pPr>
            <a:r>
              <a:rPr lang="zh-CN"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申请终止原因选择</a:t>
            </a:r>
          </a:p>
          <a:p>
            <a:pPr algn="just">
              <a:lnSpc>
                <a:spcPct val="150000"/>
              </a:lnSpc>
            </a:pP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申请终止时需要进行原因选择（供应商原因</a:t>
            </a:r>
            <a:r>
              <a:rPr lang="en-US" altLang="zh-CN"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采购单位内部调整原因），</a:t>
            </a:r>
            <a:r>
              <a:rPr lang="zh-CN" altLang="zh-CN"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应如实填写详细终止理由</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，如因供应商无法履约，就请选择供应商违约并填写真实违约理由，系统即会记录一条违约记录，影响其信誉等级，可以起到优中选优的效果。</a:t>
            </a:r>
          </a:p>
        </p:txBody>
      </p:sp>
      <p:pic>
        <p:nvPicPr>
          <p:cNvPr id="9" name="图片 8"/>
          <p:cNvPicPr>
            <a:picLocks noChangeAspect="1"/>
          </p:cNvPicPr>
          <p:nvPr/>
        </p:nvPicPr>
        <p:blipFill>
          <a:blip r:embed="rId4"/>
          <a:stretch>
            <a:fillRect/>
          </a:stretch>
        </p:blipFill>
        <p:spPr>
          <a:xfrm>
            <a:off x="7724691" y="2374753"/>
            <a:ext cx="4058383" cy="2509601"/>
          </a:xfrm>
          <a:prstGeom prst="rect">
            <a:avLst/>
          </a:prstGeom>
        </p:spPr>
      </p:pic>
      <p:pic>
        <p:nvPicPr>
          <p:cNvPr id="4" name="图片 3"/>
          <p:cNvPicPr>
            <a:picLocks noChangeAspect="1"/>
          </p:cNvPicPr>
          <p:nvPr/>
        </p:nvPicPr>
        <p:blipFill>
          <a:blip r:embed="rId5"/>
          <a:stretch>
            <a:fillRect/>
          </a:stretch>
        </p:blipFill>
        <p:spPr>
          <a:xfrm>
            <a:off x="8036156" y="1105828"/>
            <a:ext cx="3983940" cy="4655488"/>
          </a:xfrm>
          <a:prstGeom prst="rect">
            <a:avLst/>
          </a:prstGeom>
        </p:spPr>
      </p:pic>
      <p:pic>
        <p:nvPicPr>
          <p:cNvPr id="5"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6" name="已粘贴的影片.png" descr="已粘贴的影片.png"/>
          <p:cNvPicPr>
            <a:picLocks noChangeAspect="1"/>
          </p:cNvPicPr>
          <p:nvPr/>
        </p:nvPicPr>
        <p:blipFill>
          <a:blip r:embed="rId7"/>
          <a:srcRect r="67418"/>
          <a:stretch>
            <a:fillRect/>
          </a:stretch>
        </p:blipFill>
        <p:spPr>
          <a:xfrm>
            <a:off x="9816465" y="119380"/>
            <a:ext cx="1969770" cy="1943100"/>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4"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5" name="图片 4"/>
          <p:cNvPicPr>
            <a:picLocks noChangeAspect="1"/>
          </p:cNvPicPr>
          <p:nvPr/>
        </p:nvPicPr>
        <p:blipFill>
          <a:blip r:embed="rId5"/>
          <a:stretch>
            <a:fillRect/>
          </a:stretch>
        </p:blipFill>
        <p:spPr>
          <a:xfrm>
            <a:off x="8036156" y="1105828"/>
            <a:ext cx="3983940" cy="4655488"/>
          </a:xfrm>
          <a:prstGeom prst="rect">
            <a:avLst/>
          </a:prstGeom>
        </p:spPr>
      </p:pic>
      <p:pic>
        <p:nvPicPr>
          <p:cNvPr id="6"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grpSp>
        <p:nvGrpSpPr>
          <p:cNvPr id="24" name="组合 23"/>
          <p:cNvGrpSpPr/>
          <p:nvPr/>
        </p:nvGrpSpPr>
        <p:grpSpPr>
          <a:xfrm rot="15433288">
            <a:off x="2204553" y="-2148503"/>
            <a:ext cx="8481704" cy="9397093"/>
            <a:chOff x="4297364" y="903288"/>
            <a:chExt cx="2946834" cy="3067178"/>
          </a:xfrm>
          <a:solidFill>
            <a:schemeClr val="bg1">
              <a:lumMod val="65000"/>
              <a:alpha val="3000"/>
            </a:schemeClr>
          </a:solidFill>
        </p:grpSpPr>
        <p:sp>
          <p:nvSpPr>
            <p:cNvPr id="25"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7"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8"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0"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31" name="ïş1ídè"/>
          <p:cNvSpPr txBox="1"/>
          <p:nvPr/>
        </p:nvSpPr>
        <p:spPr>
          <a:xfrm>
            <a:off x="455892" y="571880"/>
            <a:ext cx="1180250" cy="389252"/>
          </a:xfrm>
          <a:prstGeom prst="rect">
            <a:avLst/>
          </a:prstGeom>
          <a:noFill/>
        </p:spPr>
        <p:txBody>
          <a:bodyPr wrap="square">
            <a:normAutofit/>
          </a:bodyPr>
          <a:lstStyle/>
          <a:p>
            <a:pPr algn="dist"/>
            <a:r>
              <a:rPr lang="en-US" altLang="zh-CN" dirty="0">
                <a:solidFill>
                  <a:schemeClr val="bg1"/>
                </a:solidFill>
                <a:cs typeface="+mn-ea"/>
                <a:sym typeface="+mn-lt"/>
              </a:rPr>
              <a:t>1.</a:t>
            </a:r>
            <a:r>
              <a:rPr lang="zh-CN" altLang="en-US" dirty="0">
                <a:solidFill>
                  <a:schemeClr val="bg1"/>
                </a:solidFill>
                <a:cs typeface="+mn-ea"/>
                <a:sym typeface="+mn-lt"/>
              </a:rPr>
              <a:t>流程图</a:t>
            </a:r>
          </a:p>
        </p:txBody>
      </p:sp>
      <p:grpSp>
        <p:nvGrpSpPr>
          <p:cNvPr id="32" name="组合 31"/>
          <p:cNvGrpSpPr/>
          <p:nvPr/>
        </p:nvGrpSpPr>
        <p:grpSpPr>
          <a:xfrm>
            <a:off x="925225" y="6103932"/>
            <a:ext cx="11512319" cy="1438068"/>
            <a:chOff x="925225" y="6103932"/>
            <a:chExt cx="11512319" cy="1438068"/>
          </a:xfrm>
        </p:grpSpPr>
        <p:sp>
          <p:nvSpPr>
            <p:cNvPr id="34"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5"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8"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2" name="矩形 1"/>
          <p:cNvSpPr/>
          <p:nvPr/>
        </p:nvSpPr>
        <p:spPr>
          <a:xfrm>
            <a:off x="767208" y="1172870"/>
            <a:ext cx="9062592" cy="369332"/>
          </a:xfrm>
          <a:prstGeom prst="rect">
            <a:avLst/>
          </a:prstGeom>
        </p:spPr>
        <p:txBody>
          <a:bodyPr wrap="square">
            <a:spAutoFit/>
          </a:bodyPr>
          <a:lstStyle/>
          <a:p>
            <a:r>
              <a:rPr lang="zh-CN" altLang="zh-CN" kern="100" dirty="0">
                <a:cs typeface="Times New Roman" panose="02020603050405020304" pitchFamily="18" charset="0"/>
              </a:rPr>
              <a:t>常规竞价采购流程图，仅供参考（部分采购单位有少量差异，但总体和下图类似）：</a:t>
            </a:r>
            <a:endParaRPr lang="zh-CN" altLang="en-US" dirty="0"/>
          </a:p>
        </p:txBody>
      </p:sp>
      <p:pic>
        <p:nvPicPr>
          <p:cNvPr id="20" name="图片 19"/>
          <p:cNvPicPr/>
          <p:nvPr/>
        </p:nvPicPr>
        <p:blipFill>
          <a:blip r:embed="rId7"/>
          <a:stretch>
            <a:fillRect/>
          </a:stretch>
        </p:blipFill>
        <p:spPr>
          <a:xfrm>
            <a:off x="298450" y="1574165"/>
            <a:ext cx="11648017" cy="49256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43" name="组合 42"/>
          <p:cNvGrpSpPr/>
          <p:nvPr/>
        </p:nvGrpSpPr>
        <p:grpSpPr>
          <a:xfrm rot="15433288">
            <a:off x="2244189" y="-1939496"/>
            <a:ext cx="8481704" cy="9397093"/>
            <a:chOff x="4297364" y="903288"/>
            <a:chExt cx="2946834" cy="3067178"/>
          </a:xfrm>
          <a:solidFill>
            <a:schemeClr val="bg1">
              <a:lumMod val="65000"/>
              <a:alpha val="3000"/>
            </a:schemeClr>
          </a:solidFill>
        </p:grpSpPr>
        <p:sp>
          <p:nvSpPr>
            <p:cNvPr id="44"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5"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6"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7"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8"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49" name="组合 48"/>
          <p:cNvGrpSpPr/>
          <p:nvPr/>
        </p:nvGrpSpPr>
        <p:grpSpPr>
          <a:xfrm>
            <a:off x="925225" y="6103932"/>
            <a:ext cx="11512319" cy="1438068"/>
            <a:chOff x="925225" y="6103932"/>
            <a:chExt cx="11512319" cy="1438068"/>
          </a:xfrm>
        </p:grpSpPr>
        <p:sp>
          <p:nvSpPr>
            <p:cNvPr id="51"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2"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5"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cxnSp>
        <p:nvCxnSpPr>
          <p:cNvPr id="57" name="直接连接符 56"/>
          <p:cNvCxnSpPr/>
          <p:nvPr/>
        </p:nvCxnSpPr>
        <p:spPr>
          <a:xfrm>
            <a:off x="999332" y="1139107"/>
            <a:ext cx="0" cy="3764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893383" y="942222"/>
            <a:ext cx="6688756" cy="1035348"/>
          </a:xfrm>
          <a:prstGeom prst="rect">
            <a:avLst/>
          </a:prstGeom>
          <a:noFill/>
        </p:spPr>
        <p:txBody>
          <a:bodyPr wrap="square">
            <a:spAutoFit/>
          </a:bodyPr>
          <a:lstStyle/>
          <a:p>
            <a:pPr marL="971550" lvl="1" indent="-514350" algn="just">
              <a:lnSpc>
                <a:spcPct val="172000"/>
              </a:lnSpc>
              <a:buFont typeface="+mj-lt"/>
              <a:buAutoNum type="alphaLcParenR" startAt="3"/>
            </a:pPr>
            <a:r>
              <a:rPr lang="zh-CN"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进入终止交易页面</a:t>
            </a:r>
          </a:p>
          <a:p>
            <a:pPr algn="just">
              <a:buNone/>
            </a:pP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系统提供了</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2</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种申请方式：</a:t>
            </a:r>
            <a:r>
              <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rPr>
              <a:t>整单申请终止</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和</a:t>
            </a:r>
            <a:r>
              <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rPr>
              <a:t>单项申请终止</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a:t>
            </a:r>
          </a:p>
        </p:txBody>
      </p:sp>
      <p:sp>
        <p:nvSpPr>
          <p:cNvPr id="5" name="文本框 4"/>
          <p:cNvSpPr txBox="1"/>
          <p:nvPr/>
        </p:nvSpPr>
        <p:spPr>
          <a:xfrm>
            <a:off x="584410" y="2122120"/>
            <a:ext cx="5001811" cy="2031325"/>
          </a:xfrm>
          <a:prstGeom prst="rect">
            <a:avLst/>
          </a:prstGeom>
          <a:noFill/>
        </p:spPr>
        <p:txBody>
          <a:bodyPr wrap="square">
            <a:spAutoFit/>
          </a:bodyPr>
          <a:lstStyle/>
          <a:p>
            <a:pPr marL="0" lvl="3" indent="-228600" algn="just">
              <a:buFont typeface="+mj-lt"/>
              <a:buAutoNum type="arabicParenBoth"/>
            </a:pP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整单申请终止</a:t>
            </a:r>
            <a:endParaRPr lang="zh-CN" altLang="zh-CN" kern="100" dirty="0">
              <a:effectLst/>
              <a:latin typeface="宋体" panose="02010600030101010101" pitchFamily="2" charset="-122"/>
              <a:ea typeface="宋体" panose="02010600030101010101" pitchFamily="2" charset="-122"/>
              <a:cs typeface="Times New Roman" panose="02020603050405020304" pitchFamily="18" charset="0"/>
            </a:endParaRPr>
          </a:p>
          <a:p>
            <a:pPr algn="just">
              <a:buNone/>
            </a:pP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如果该申购单的所有申购项均需要终止，则可以通过此方式快捷地将整个申购单的所有申购项进行终止。</a:t>
            </a:r>
            <a:endParaRPr lang="en-US" altLang="zh-CN" kern="100" dirty="0">
              <a:effectLst/>
              <a:latin typeface="宋体" panose="02010600030101010101" pitchFamily="2" charset="-122"/>
              <a:ea typeface="宋体" panose="02010600030101010101" pitchFamily="2" charset="-122"/>
              <a:cs typeface="Times New Roman" panose="02020603050405020304" pitchFamily="18" charset="0"/>
            </a:endParaRPr>
          </a:p>
          <a:p>
            <a:pPr algn="just">
              <a:buNone/>
            </a:pP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具体操作为，进入</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“我的申购”</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搜索页，找到需要申请的申购单，将鼠标移动到</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“更多操作”</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上，点击</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“整单申请终止”</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a:t>
            </a:r>
          </a:p>
        </p:txBody>
      </p:sp>
      <p:pic>
        <p:nvPicPr>
          <p:cNvPr id="6" name="图片 5"/>
          <p:cNvPicPr>
            <a:picLocks noChangeAspect="1"/>
          </p:cNvPicPr>
          <p:nvPr/>
        </p:nvPicPr>
        <p:blipFill>
          <a:blip r:embed="rId4"/>
          <a:stretch>
            <a:fillRect/>
          </a:stretch>
        </p:blipFill>
        <p:spPr>
          <a:xfrm>
            <a:off x="243605" y="4190109"/>
            <a:ext cx="5682580" cy="2402063"/>
          </a:xfrm>
          <a:prstGeom prst="rect">
            <a:avLst/>
          </a:prstGeom>
        </p:spPr>
      </p:pic>
      <p:pic>
        <p:nvPicPr>
          <p:cNvPr id="7" name="图片 6"/>
          <p:cNvPicPr>
            <a:picLocks noChangeAspect="1"/>
          </p:cNvPicPr>
          <p:nvPr/>
        </p:nvPicPr>
        <p:blipFill>
          <a:blip r:embed="rId5"/>
          <a:stretch>
            <a:fillRect/>
          </a:stretch>
        </p:blipFill>
        <p:spPr>
          <a:xfrm>
            <a:off x="8036156" y="1105828"/>
            <a:ext cx="3983940" cy="4655488"/>
          </a:xfrm>
          <a:prstGeom prst="rect">
            <a:avLst/>
          </a:prstGeom>
        </p:spPr>
      </p:pic>
      <p:pic>
        <p:nvPicPr>
          <p:cNvPr id="8"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15" name="已粘贴的影片.png" descr="已粘贴的影片.png"/>
          <p:cNvPicPr>
            <a:picLocks noChangeAspect="1"/>
          </p:cNvPicPr>
          <p:nvPr/>
        </p:nvPicPr>
        <p:blipFill>
          <a:blip r:embed="rId7"/>
          <a:srcRect r="67418"/>
          <a:stretch>
            <a:fillRect/>
          </a:stretch>
        </p:blipFill>
        <p:spPr>
          <a:xfrm>
            <a:off x="9816465" y="119380"/>
            <a:ext cx="1969770" cy="1943100"/>
          </a:xfrm>
          <a:prstGeom prst="rect">
            <a:avLst/>
          </a:prstGeom>
          <a:ln w="12700">
            <a:miter lim="400000"/>
            <a:headEnd/>
            <a:tailEnd/>
          </a:ln>
        </p:spPr>
      </p:pic>
      <p:sp>
        <p:nvSpPr>
          <p:cNvPr id="4" name="文本框 3"/>
          <p:cNvSpPr txBox="1"/>
          <p:nvPr/>
        </p:nvSpPr>
        <p:spPr>
          <a:xfrm>
            <a:off x="6104890" y="2230120"/>
            <a:ext cx="4915535" cy="1894205"/>
          </a:xfrm>
          <a:prstGeom prst="rect">
            <a:avLst/>
          </a:prstGeom>
          <a:noFill/>
        </p:spPr>
        <p:txBody>
          <a:bodyPr wrap="square">
            <a:noAutofit/>
          </a:bodyPr>
          <a:lstStyle/>
          <a:p>
            <a:pPr marL="0" lvl="3" algn="just"/>
            <a:r>
              <a:rPr lang="zh-CN" altLang="en-US" b="1" kern="1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b="1" kern="100" dirty="0">
                <a:effectLst/>
                <a:latin typeface="宋体" panose="02010600030101010101" pitchFamily="2" charset="-122"/>
                <a:ea typeface="宋体" panose="02010600030101010101" pitchFamily="2" charset="-122"/>
                <a:cs typeface="Times New Roman" panose="02020603050405020304" pitchFamily="18" charset="0"/>
              </a:rPr>
              <a:t>2</a:t>
            </a:r>
            <a:r>
              <a:rPr lang="zh-CN" altLang="en-US" b="1"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单项申请终止（其中一项）</a:t>
            </a:r>
            <a:endParaRPr lang="zh-CN" altLang="zh-CN" kern="100" dirty="0">
              <a:effectLst/>
              <a:latin typeface="宋体" panose="02010600030101010101" pitchFamily="2" charset="-122"/>
              <a:ea typeface="宋体" panose="02010600030101010101" pitchFamily="2" charset="-122"/>
              <a:cs typeface="Times New Roman" panose="02020603050405020304" pitchFamily="18" charset="0"/>
            </a:endParaRPr>
          </a:p>
          <a:p>
            <a:pPr algn="just"/>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①进入到</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“我的申购”</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搜索页，找到需要申请终止的申购单，将鼠标移到该单对应的</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“更多操作”</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按钮上，在弹出的下拉菜单中点击</a:t>
            </a:r>
            <a:r>
              <a:rPr lang="zh-CN" altLang="zh-CN" b="1" kern="100" dirty="0">
                <a:effectLst/>
                <a:latin typeface="宋体" panose="02010600030101010101" pitchFamily="2" charset="-122"/>
                <a:ea typeface="宋体" panose="02010600030101010101" pitchFamily="2" charset="-122"/>
                <a:cs typeface="Times New Roman" panose="02020603050405020304" pitchFamily="18" charset="0"/>
              </a:rPr>
              <a:t>“单项申请终止”</a:t>
            </a:r>
            <a:r>
              <a:rPr lang="zh-CN" altLang="zh-CN" kern="100" dirty="0">
                <a:effectLst/>
                <a:latin typeface="宋体" panose="02010600030101010101" pitchFamily="2" charset="-122"/>
                <a:ea typeface="宋体" panose="02010600030101010101" pitchFamily="2" charset="-122"/>
                <a:cs typeface="Times New Roman" panose="02020603050405020304" pitchFamily="18" charset="0"/>
              </a:rPr>
              <a:t>，即可进入单项申请终止页面。</a:t>
            </a:r>
          </a:p>
        </p:txBody>
      </p:sp>
      <p:pic>
        <p:nvPicPr>
          <p:cNvPr id="9" name="图片 8"/>
          <p:cNvPicPr>
            <a:picLocks noChangeAspect="1"/>
          </p:cNvPicPr>
          <p:nvPr/>
        </p:nvPicPr>
        <p:blipFill>
          <a:blip r:embed="rId8"/>
          <a:stretch>
            <a:fillRect/>
          </a:stretch>
        </p:blipFill>
        <p:spPr>
          <a:xfrm>
            <a:off x="6165215" y="4190365"/>
            <a:ext cx="5230495" cy="19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2" name="组合 1"/>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5"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6"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7"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14" name="组合 13"/>
          <p:cNvGrpSpPr/>
          <p:nvPr/>
        </p:nvGrpSpPr>
        <p:grpSpPr>
          <a:xfrm>
            <a:off x="-822837" y="-1740227"/>
            <a:ext cx="13690458" cy="9752745"/>
            <a:chOff x="-822837" y="-1740227"/>
            <a:chExt cx="13690458" cy="9752745"/>
          </a:xfrm>
        </p:grpSpPr>
        <p:sp>
          <p:nvSpPr>
            <p:cNvPr id="15" name="任意多边形: 形状 26"/>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ea"/>
                <a:sym typeface="+mn-lt"/>
              </a:endParaRPr>
            </a:p>
          </p:txBody>
        </p:sp>
        <p:sp>
          <p:nvSpPr>
            <p:cNvPr id="16" name="任意多边形: 形状 1"/>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ea"/>
                <a:sym typeface="+mn-lt"/>
              </a:endParaRPr>
            </a:p>
          </p:txBody>
        </p:sp>
      </p:grpSp>
      <p:sp>
        <p:nvSpPr>
          <p:cNvPr id="21" name="椭圆 20"/>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2" name="椭圆 21"/>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3" name="文本框 22"/>
          <p:cNvSpPr txBox="1"/>
          <p:nvPr/>
        </p:nvSpPr>
        <p:spPr>
          <a:xfrm>
            <a:off x="7448663" y="2513546"/>
            <a:ext cx="1425390"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600" b="1" dirty="0">
                <a:solidFill>
                  <a:schemeClr val="accent1"/>
                </a:solidFill>
                <a:latin typeface="宋体" panose="02010600030101010101" pitchFamily="2" charset="-122"/>
                <a:ea typeface="宋体" panose="02010600030101010101" pitchFamily="2" charset="-122"/>
                <a:cs typeface="+mn-ea"/>
                <a:sym typeface="+mn-lt"/>
              </a:rPr>
              <a:t>10</a:t>
            </a:r>
            <a:endParaRPr kumimoji="0" lang="zh-CN" altLang="en-US" sz="9600" b="1" i="0" u="none" strike="noStrike" kern="1200" cap="none" spc="0" normalizeH="0" baseline="0" noProof="0" dirty="0">
              <a:ln>
                <a:noFill/>
              </a:ln>
              <a:solidFill>
                <a:schemeClr val="accent1"/>
              </a:solidFill>
              <a:effectLst/>
              <a:uLnTx/>
              <a:uFillTx/>
              <a:latin typeface="宋体" panose="02010600030101010101" pitchFamily="2" charset="-122"/>
              <a:ea typeface="宋体" panose="02010600030101010101" pitchFamily="2" charset="-122"/>
              <a:cs typeface="+mn-ea"/>
              <a:sym typeface="+mn-lt"/>
            </a:endParaRPr>
          </a:p>
        </p:txBody>
      </p:sp>
      <p:sp>
        <p:nvSpPr>
          <p:cNvPr id="24" name="矩形 8"/>
          <p:cNvSpPr/>
          <p:nvPr/>
        </p:nvSpPr>
        <p:spPr>
          <a:xfrm>
            <a:off x="1649075" y="2516417"/>
            <a:ext cx="3619866" cy="1077218"/>
          </a:xfrm>
          <a:prstGeom prst="rect">
            <a:avLst/>
          </a:prstGeom>
        </p:spPr>
        <p:txBody>
          <a:bodyPr wrap="square">
            <a:spAutoFit/>
          </a:bodyPr>
          <a:lstStyle/>
          <a:p>
            <a:r>
              <a:rPr lang="zh-CN" altLang="en-US"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参照自选</a:t>
            </a:r>
            <a:r>
              <a:rPr lang="en-US" altLang="zh-CN"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a:t>
            </a:r>
            <a:r>
              <a:rPr lang="zh-CN" altLang="en-US"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跟单采购（普通用户）</a:t>
            </a:r>
          </a:p>
        </p:txBody>
      </p:sp>
      <p:pic>
        <p:nvPicPr>
          <p:cNvPr id="10" name="图片 9"/>
          <p:cNvPicPr>
            <a:picLocks noChangeAspect="1"/>
          </p:cNvPicPr>
          <p:nvPr/>
        </p:nvPicPr>
        <p:blipFill>
          <a:blip r:embed="rId4"/>
          <a:stretch>
            <a:fillRect/>
          </a:stretch>
        </p:blipFill>
        <p:spPr>
          <a:xfrm>
            <a:off x="8036156" y="1105828"/>
            <a:ext cx="3983940" cy="4655488"/>
          </a:xfrm>
          <a:prstGeom prst="rect">
            <a:avLst/>
          </a:prstGeom>
        </p:spPr>
      </p:pic>
      <p:pic>
        <p:nvPicPr>
          <p:cNvPr id="11" name="已粘贴的影片.png" descr="已粘贴的影片.png"/>
          <p:cNvPicPr>
            <a:picLocks noChangeAspect="1"/>
          </p:cNvPicPr>
          <p:nvPr/>
        </p:nvPicPr>
        <p:blipFill>
          <a:blip r:embed="rId5">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12" name="已粘贴的影片.png" descr="已粘贴的影片.png"/>
          <p:cNvPicPr>
            <a:picLocks noChangeAspect="1"/>
          </p:cNvPicPr>
          <p:nvPr/>
        </p:nvPicPr>
        <p:blipFill>
          <a:blip r:embed="rId6"/>
          <a:srcRect r="67418"/>
          <a:stretch>
            <a:fillRect/>
          </a:stretch>
        </p:blipFill>
        <p:spPr>
          <a:xfrm>
            <a:off x="9816465" y="119380"/>
            <a:ext cx="1969770" cy="1943100"/>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
            <a:ext cx="12191980" cy="6856718"/>
          </a:xfrm>
          <a:prstGeom prst="rect">
            <a:avLst/>
          </a:prstGeom>
        </p:spPr>
      </p:pic>
      <p:grpSp>
        <p:nvGrpSpPr>
          <p:cNvPr id="43" name="组合 42"/>
          <p:cNvGrpSpPr/>
          <p:nvPr/>
        </p:nvGrpSpPr>
        <p:grpSpPr>
          <a:xfrm rot="15433288">
            <a:off x="2244189" y="-1939496"/>
            <a:ext cx="8481704" cy="9397093"/>
            <a:chOff x="4297364" y="903288"/>
            <a:chExt cx="2946834" cy="3067178"/>
          </a:xfrm>
          <a:solidFill>
            <a:schemeClr val="bg1">
              <a:lumMod val="65000"/>
              <a:alpha val="3000"/>
            </a:schemeClr>
          </a:solidFill>
        </p:grpSpPr>
        <p:sp>
          <p:nvSpPr>
            <p:cNvPr id="44"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5"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6"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7"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8"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49" name="组合 48"/>
          <p:cNvGrpSpPr/>
          <p:nvPr/>
        </p:nvGrpSpPr>
        <p:grpSpPr>
          <a:xfrm>
            <a:off x="925225" y="6103932"/>
            <a:ext cx="11512319" cy="1438068"/>
            <a:chOff x="925225" y="6103932"/>
            <a:chExt cx="11512319" cy="1438068"/>
          </a:xfrm>
        </p:grpSpPr>
        <p:sp>
          <p:nvSpPr>
            <p:cNvPr id="51"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2"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5"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cxnSp>
        <p:nvCxnSpPr>
          <p:cNvPr id="57" name="直接连接符 56"/>
          <p:cNvCxnSpPr/>
          <p:nvPr/>
        </p:nvCxnSpPr>
        <p:spPr>
          <a:xfrm>
            <a:off x="999332" y="1139107"/>
            <a:ext cx="0" cy="3764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4"/>
          <a:stretch>
            <a:fillRect/>
          </a:stretch>
        </p:blipFill>
        <p:spPr>
          <a:xfrm>
            <a:off x="8036156" y="1105828"/>
            <a:ext cx="3983940" cy="4655488"/>
          </a:xfrm>
          <a:prstGeom prst="rect">
            <a:avLst/>
          </a:prstGeom>
        </p:spPr>
      </p:pic>
      <p:pic>
        <p:nvPicPr>
          <p:cNvPr id="14" name="已粘贴的影片.png" descr="已粘贴的影片.png"/>
          <p:cNvPicPr>
            <a:picLocks noChangeAspect="1"/>
          </p:cNvPicPr>
          <p:nvPr/>
        </p:nvPicPr>
        <p:blipFill>
          <a:blip r:embed="rId5">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15" name="已粘贴的影片.png" descr="已粘贴的影片.png"/>
          <p:cNvPicPr>
            <a:picLocks noChangeAspect="1"/>
          </p:cNvPicPr>
          <p:nvPr/>
        </p:nvPicPr>
        <p:blipFill>
          <a:blip r:embed="rId6"/>
          <a:srcRect r="67418"/>
          <a:stretch>
            <a:fillRect/>
          </a:stretch>
        </p:blipFill>
        <p:spPr>
          <a:xfrm>
            <a:off x="10747375" y="128270"/>
            <a:ext cx="1272540" cy="1255395"/>
          </a:xfrm>
          <a:prstGeom prst="rect">
            <a:avLst/>
          </a:prstGeom>
          <a:ln w="12700">
            <a:miter lim="400000"/>
            <a:headEnd/>
            <a:tailEnd/>
          </a:ln>
        </p:spPr>
      </p:pic>
      <p:sp>
        <p:nvSpPr>
          <p:cNvPr id="8" name="文本框 7"/>
          <p:cNvSpPr txBox="1"/>
          <p:nvPr/>
        </p:nvSpPr>
        <p:spPr>
          <a:xfrm>
            <a:off x="781373" y="1215485"/>
            <a:ext cx="10755644" cy="4620624"/>
          </a:xfrm>
          <a:prstGeom prst="rect">
            <a:avLst/>
          </a:prstGeom>
          <a:noFill/>
        </p:spPr>
        <p:txBody>
          <a:bodyPr wrap="square">
            <a:spAutoFit/>
          </a:bodyPr>
          <a:lstStyle/>
          <a:p>
            <a:pPr marL="742950" lvl="1" indent="-285750" algn="just">
              <a:lnSpc>
                <a:spcPct val="150000"/>
              </a:lnSpc>
              <a:buFont typeface="+mj-lt"/>
              <a:buAutoNum type="alphaLcParenR"/>
            </a:pPr>
            <a:r>
              <a:rPr lang="zh-CN" altLang="en-US" sz="2400" b="1" kern="100" dirty="0">
                <a:solidFill>
                  <a:srgbClr val="2F5496"/>
                </a:solidFill>
                <a:latin typeface="宋体" panose="02010600030101010101" pitchFamily="2" charset="-122"/>
                <a:ea typeface="宋体" panose="02010600030101010101" pitchFamily="2" charset="-122"/>
                <a:cs typeface="Times New Roman" panose="02020603050405020304" pitchFamily="18" charset="0"/>
              </a:rPr>
              <a:t>参照自选</a:t>
            </a:r>
            <a:r>
              <a:rPr lang="zh-CN"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简介</a:t>
            </a:r>
          </a:p>
          <a:p>
            <a:pPr>
              <a:lnSpc>
                <a:spcPct val="150000"/>
              </a:lnSpc>
            </a:pPr>
            <a:r>
              <a:rPr lang="zh-CN" altLang="zh-CN" dirty="0">
                <a:latin typeface="宋体" panose="02010600030101010101" pitchFamily="2" charset="-122"/>
                <a:ea typeface="宋体" panose="02010600030101010101" pitchFamily="2" charset="-122"/>
              </a:rPr>
              <a:t>参照自选即申购用户参照</a:t>
            </a:r>
            <a:r>
              <a:rPr lang="zh-CN" altLang="zh-CN" b="1" dirty="0">
                <a:latin typeface="宋体" panose="02010600030101010101" pitchFamily="2" charset="-122"/>
                <a:ea typeface="宋体" panose="02010600030101010101" pitchFamily="2" charset="-122"/>
              </a:rPr>
              <a:t>本采购单位既往成交记录</a:t>
            </a:r>
            <a:r>
              <a:rPr lang="zh-CN" altLang="zh-CN" dirty="0">
                <a:latin typeface="宋体" panose="02010600030101010101" pitchFamily="2" charset="-122"/>
                <a:ea typeface="宋体" panose="02010600030101010101" pitchFamily="2" charset="-122"/>
              </a:rPr>
              <a:t>，生成一条新的申购单，此申购单经过</a:t>
            </a:r>
            <a:r>
              <a:rPr lang="zh-CN" altLang="zh-CN" b="1" dirty="0">
                <a:latin typeface="宋体" panose="02010600030101010101" pitchFamily="2" charset="-122"/>
                <a:ea typeface="宋体" panose="02010600030101010101" pitchFamily="2" charset="-122"/>
              </a:rPr>
              <a:t>原供应商的确认</a:t>
            </a:r>
            <a:r>
              <a:rPr lang="zh-CN" altLang="zh-CN" dirty="0">
                <a:latin typeface="宋体" panose="02010600030101010101" pitchFamily="2" charset="-122"/>
                <a:ea typeface="宋体" panose="02010600030101010101" pitchFamily="2" charset="-122"/>
              </a:rPr>
              <a:t>后，即可直接转入管理员</a:t>
            </a:r>
            <a:r>
              <a:rPr lang="zh-CN" altLang="zh-CN" b="1" dirty="0">
                <a:latin typeface="宋体" panose="02010600030101010101" pitchFamily="2" charset="-122"/>
                <a:ea typeface="宋体" panose="02010600030101010101" pitchFamily="2" charset="-122"/>
              </a:rPr>
              <a:t>结果审批（一审）</a:t>
            </a:r>
            <a:r>
              <a:rPr lang="zh-CN" altLang="zh-CN" dirty="0">
                <a:latin typeface="宋体" panose="02010600030101010101" pitchFamily="2" charset="-122"/>
                <a:ea typeface="宋体" panose="02010600030101010101" pitchFamily="2" charset="-122"/>
              </a:rPr>
              <a:t>。</a:t>
            </a:r>
          </a:p>
          <a:p>
            <a:pPr marL="914400" lvl="1" indent="-457200" algn="just">
              <a:lnSpc>
                <a:spcPct val="150000"/>
              </a:lnSpc>
              <a:buFont typeface="+mj-lt"/>
              <a:buAutoNum type="alphaLcParenR" startAt="2"/>
            </a:pPr>
            <a:r>
              <a:rPr lang="zh-CN" altLang="en-US"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参照自选注意事项</a:t>
            </a:r>
            <a:endParaRPr lang="zh-CN"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zh-CN" altLang="zh-CN" b="1" dirty="0">
                <a:latin typeface="宋体" panose="02010600030101010101" pitchFamily="2" charset="-122"/>
                <a:ea typeface="宋体" panose="02010600030101010101" pitchFamily="2" charset="-122"/>
              </a:rPr>
              <a:t>提交前请先联系供应商确认此价格可成交</a:t>
            </a:r>
            <a:r>
              <a:rPr lang="zh-CN" altLang="zh-CN" dirty="0">
                <a:latin typeface="宋体" panose="02010600030101010101" pitchFamily="2" charset="-122"/>
                <a:ea typeface="宋体" panose="02010600030101010101" pitchFamily="2" charset="-122"/>
              </a:rPr>
              <a:t>，如不可成交，请选择</a:t>
            </a:r>
            <a:r>
              <a:rPr lang="zh-CN" altLang="zh-CN" b="1" dirty="0">
                <a:latin typeface="宋体" panose="02010600030101010101" pitchFamily="2" charset="-122"/>
                <a:ea typeface="宋体" panose="02010600030101010101" pitchFamily="2" charset="-122"/>
              </a:rPr>
              <a:t>参照其它申购单</a:t>
            </a:r>
            <a:r>
              <a:rPr lang="zh-CN" altLang="zh-CN" dirty="0">
                <a:latin typeface="宋体" panose="02010600030101010101" pitchFamily="2" charset="-122"/>
                <a:ea typeface="宋体" panose="02010600030101010101" pitchFamily="2" charset="-122"/>
              </a:rPr>
              <a:t>或者转为使用</a:t>
            </a:r>
            <a:r>
              <a:rPr lang="zh-CN" altLang="zh-CN" b="1" dirty="0">
                <a:latin typeface="宋体" panose="02010600030101010101" pitchFamily="2" charset="-122"/>
                <a:ea typeface="宋体" panose="02010600030101010101" pitchFamily="2" charset="-122"/>
              </a:rPr>
              <a:t>普通竞价</a:t>
            </a:r>
            <a:r>
              <a:rPr lang="zh-CN" altLang="zh-CN"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marL="914400" lvl="1" indent="-457200" algn="just">
              <a:lnSpc>
                <a:spcPct val="150000"/>
              </a:lnSpc>
              <a:buFont typeface="+mj-lt"/>
              <a:buAutoNum type="alphaLcParenR" startAt="3"/>
            </a:pPr>
            <a:r>
              <a:rPr lang="zh-CN" altLang="zh-CN" sz="2400" b="1" kern="100" dirty="0">
                <a:solidFill>
                  <a:srgbClr val="2F5496"/>
                </a:solidFill>
                <a:latin typeface="宋体" panose="02010600030101010101" pitchFamily="2" charset="-122"/>
                <a:ea typeface="宋体" panose="02010600030101010101" pitchFamily="2" charset="-122"/>
                <a:cs typeface="Times New Roman" panose="02020603050405020304" pitchFamily="18" charset="0"/>
              </a:rPr>
              <a:t>参照自选限制</a:t>
            </a:r>
            <a:endParaRPr lang="en-US" altLang="zh-CN" sz="2400" b="1" kern="100" dirty="0">
              <a:solidFill>
                <a:srgbClr val="2F5496"/>
              </a:solidFill>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zh-CN" altLang="zh-CN" dirty="0">
                <a:latin typeface="宋体" panose="02010600030101010101" pitchFamily="2" charset="-122"/>
                <a:ea typeface="宋体" panose="02010600030101010101" pitchFamily="2" charset="-122"/>
              </a:rPr>
              <a:t>既往成交记录需满足以下条件才能够进行参照：</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申购单已经</a:t>
            </a:r>
            <a:r>
              <a:rPr lang="zh-CN" altLang="zh-CN" b="1" dirty="0">
                <a:latin typeface="宋体" panose="02010600030101010101" pitchFamily="2" charset="-122"/>
                <a:ea typeface="宋体" panose="02010600030101010101" pitchFamily="2" charset="-122"/>
              </a:rPr>
              <a:t>发布成交结果</a:t>
            </a:r>
            <a:r>
              <a:rPr lang="zh-CN" altLang="zh-CN" dirty="0">
                <a:latin typeface="宋体" panose="02010600030101010101" pitchFamily="2" charset="-122"/>
                <a:ea typeface="宋体" panose="02010600030101010101" pitchFamily="2" charset="-122"/>
              </a:rPr>
              <a:t>，且成交供应商在平台</a:t>
            </a:r>
            <a:r>
              <a:rPr lang="zh-CN" altLang="zh-CN" b="1" dirty="0">
                <a:latin typeface="宋体" panose="02010600030101010101" pitchFamily="2" charset="-122"/>
                <a:ea typeface="宋体" panose="02010600030101010101" pitchFamily="2" charset="-122"/>
              </a:rPr>
              <a:t>已注册</a:t>
            </a:r>
            <a:r>
              <a:rPr lang="zh-CN" altLang="zh-CN"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在</a:t>
            </a:r>
            <a:r>
              <a:rPr lang="zh-CN" altLang="zh-CN" b="1" dirty="0">
                <a:latin typeface="宋体" panose="02010600030101010101" pitchFamily="2" charset="-122"/>
                <a:ea typeface="宋体" panose="02010600030101010101" pitchFamily="2" charset="-122"/>
              </a:rPr>
              <a:t>参照时间范围</a:t>
            </a:r>
            <a:r>
              <a:rPr lang="zh-CN" altLang="zh-CN" dirty="0">
                <a:latin typeface="宋体" panose="02010600030101010101" pitchFamily="2" charset="-122"/>
                <a:ea typeface="宋体" panose="02010600030101010101" pitchFamily="2" charset="-122"/>
              </a:rPr>
              <a:t>内（默认为</a:t>
            </a:r>
            <a:r>
              <a:rPr lang="en-US" altLang="zh-CN" dirty="0">
                <a:latin typeface="宋体" panose="02010600030101010101" pitchFamily="2" charset="-122"/>
                <a:ea typeface="宋体" panose="02010600030101010101" pitchFamily="2" charset="-122"/>
              </a:rPr>
              <a:t>1</a:t>
            </a:r>
            <a:r>
              <a:rPr lang="zh-CN" altLang="zh-CN" dirty="0">
                <a:latin typeface="宋体" panose="02010600030101010101" pitchFamily="2" charset="-122"/>
                <a:ea typeface="宋体" panose="02010600030101010101" pitchFamily="2" charset="-122"/>
              </a:rPr>
              <a:t>年）；</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申购状态</a:t>
            </a:r>
            <a:r>
              <a:rPr lang="zh-CN" altLang="zh-CN" b="1" dirty="0">
                <a:latin typeface="宋体" panose="02010600030101010101" pitchFamily="2" charset="-122"/>
                <a:ea typeface="宋体" panose="02010600030101010101" pitchFamily="2" charset="-122"/>
              </a:rPr>
              <a:t>正常</a:t>
            </a:r>
            <a:r>
              <a:rPr lang="zh-CN" altLang="zh-CN" dirty="0">
                <a:latin typeface="宋体" panose="02010600030101010101" pitchFamily="2" charset="-122"/>
                <a:ea typeface="宋体" panose="02010600030101010101" pitchFamily="2" charset="-122"/>
              </a:rPr>
              <a:t>（比如，终止交易的申购单不能参照）；</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43" name="组合 42"/>
          <p:cNvGrpSpPr/>
          <p:nvPr/>
        </p:nvGrpSpPr>
        <p:grpSpPr>
          <a:xfrm rot="15433288">
            <a:off x="2244189" y="-1939496"/>
            <a:ext cx="8481704" cy="9397093"/>
            <a:chOff x="4297364" y="903288"/>
            <a:chExt cx="2946834" cy="3067178"/>
          </a:xfrm>
          <a:solidFill>
            <a:schemeClr val="bg1">
              <a:lumMod val="65000"/>
              <a:alpha val="3000"/>
            </a:schemeClr>
          </a:solidFill>
        </p:grpSpPr>
        <p:sp>
          <p:nvSpPr>
            <p:cNvPr id="44"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5"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6"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7"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8"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49" name="组合 48"/>
          <p:cNvGrpSpPr/>
          <p:nvPr/>
        </p:nvGrpSpPr>
        <p:grpSpPr>
          <a:xfrm>
            <a:off x="925225" y="6103932"/>
            <a:ext cx="11512319" cy="1438068"/>
            <a:chOff x="925225" y="6103932"/>
            <a:chExt cx="11512319" cy="1438068"/>
          </a:xfrm>
        </p:grpSpPr>
        <p:sp>
          <p:nvSpPr>
            <p:cNvPr id="51"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2"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5"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cxnSp>
        <p:nvCxnSpPr>
          <p:cNvPr id="57" name="直接连接符 56"/>
          <p:cNvCxnSpPr/>
          <p:nvPr/>
        </p:nvCxnSpPr>
        <p:spPr>
          <a:xfrm>
            <a:off x="999332" y="1139107"/>
            <a:ext cx="0" cy="3764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84878" y="998950"/>
            <a:ext cx="3391287" cy="1477328"/>
          </a:xfrm>
          <a:prstGeom prst="rect">
            <a:avLst/>
          </a:prstGeom>
          <a:noFill/>
        </p:spPr>
        <p:txBody>
          <a:bodyPr wrap="square">
            <a:spAutoFit/>
          </a:bodyPr>
          <a:lstStyle/>
          <a:p>
            <a:pPr marL="914400" lvl="1" indent="-457200" algn="just">
              <a:lnSpc>
                <a:spcPct val="150000"/>
              </a:lnSpc>
              <a:buFont typeface="+mj-lt"/>
              <a:buAutoNum type="alphaLcParenR" startAt="4"/>
            </a:pPr>
            <a:r>
              <a:rPr lang="zh-CN" altLang="en-US" sz="2400" b="1" kern="100" dirty="0">
                <a:solidFill>
                  <a:srgbClr val="2F5496"/>
                </a:solidFill>
                <a:latin typeface="宋体" panose="02010600030101010101" pitchFamily="2" charset="-122"/>
                <a:ea typeface="宋体" panose="02010600030101010101" pitchFamily="2" charset="-122"/>
                <a:cs typeface="Times New Roman" panose="02020603050405020304" pitchFamily="18" charset="0"/>
              </a:rPr>
              <a:t>加入参照自选</a:t>
            </a:r>
            <a:endParaRPr lang="zh-CN"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zh-CN" altLang="zh-CN" dirty="0">
                <a:latin typeface="宋体" panose="02010600030101010101" pitchFamily="2" charset="-122"/>
                <a:ea typeface="宋体" panose="02010600030101010101" pitchFamily="2" charset="-122"/>
              </a:rPr>
              <a:t>①点击</a:t>
            </a:r>
            <a:r>
              <a:rPr lang="zh-CN" altLang="zh-CN" b="1" dirty="0">
                <a:latin typeface="宋体" panose="02010600030101010101" pitchFamily="2" charset="-122"/>
                <a:ea typeface="宋体" panose="02010600030101010101" pitchFamily="2" charset="-122"/>
              </a:rPr>
              <a:t>“我的申购”</a:t>
            </a:r>
            <a:r>
              <a:rPr lang="en-US" altLang="zh-CN" b="1" dirty="0">
                <a:latin typeface="宋体" panose="02010600030101010101" pitchFamily="2" charset="-122"/>
                <a:ea typeface="宋体" panose="02010600030101010101" pitchFamily="2" charset="-122"/>
              </a:rPr>
              <a:t>-</a:t>
            </a:r>
            <a:r>
              <a:rPr lang="zh-CN" altLang="zh-CN" b="1" dirty="0">
                <a:latin typeface="宋体" panose="02010600030101010101" pitchFamily="2" charset="-122"/>
                <a:ea typeface="宋体" panose="02010600030101010101" pitchFamily="2" charset="-122"/>
              </a:rPr>
              <a:t>“参照自选”</a:t>
            </a:r>
            <a:r>
              <a:rPr lang="zh-CN" altLang="zh-CN" dirty="0">
                <a:latin typeface="宋体" panose="02010600030101010101" pitchFamily="2" charset="-122"/>
                <a:ea typeface="宋体" panose="02010600030101010101" pitchFamily="2" charset="-122"/>
              </a:rPr>
              <a:t>，即可进入参照自选菜单。</a:t>
            </a:r>
            <a:endParaRPr lang="en-US" altLang="zh-CN" dirty="0">
              <a:latin typeface="宋体" panose="02010600030101010101" pitchFamily="2" charset="-122"/>
              <a:ea typeface="宋体" panose="02010600030101010101" pitchFamily="2" charset="-122"/>
            </a:endParaRPr>
          </a:p>
        </p:txBody>
      </p:sp>
      <p:sp>
        <p:nvSpPr>
          <p:cNvPr id="5" name="文本框 4"/>
          <p:cNvSpPr txBox="1"/>
          <p:nvPr/>
        </p:nvSpPr>
        <p:spPr>
          <a:xfrm>
            <a:off x="884878" y="3179501"/>
            <a:ext cx="3754091" cy="3000821"/>
          </a:xfrm>
          <a:prstGeom prst="rect">
            <a:avLst/>
          </a:prstGeom>
          <a:noFill/>
        </p:spPr>
        <p:txBody>
          <a:bodyPr wrap="square">
            <a:spAutoFit/>
          </a:bodyPr>
          <a:lstStyle/>
          <a:p>
            <a:pPr>
              <a:lnSpc>
                <a:spcPct val="150000"/>
              </a:lnSpc>
            </a:pPr>
            <a:r>
              <a:rPr lang="zh-CN" altLang="zh-CN" dirty="0">
                <a:latin typeface="宋体" panose="02010600030101010101" pitchFamily="2" charset="-122"/>
                <a:ea typeface="宋体" panose="02010600030101010101" pitchFamily="2" charset="-122"/>
              </a:rPr>
              <a:t>②查找需要参照的成交采购项记录，点击对应的“加入参照”按钮，则该采购项会被添加到</a:t>
            </a:r>
            <a:r>
              <a:rPr lang="zh-CN" altLang="zh-CN" b="1" dirty="0">
                <a:latin typeface="宋体" panose="02010600030101010101" pitchFamily="2" charset="-122"/>
                <a:ea typeface="宋体" panose="02010600030101010101" pitchFamily="2" charset="-122"/>
              </a:rPr>
              <a:t>“已添加的参照自选项”</a:t>
            </a:r>
            <a:r>
              <a:rPr lang="zh-CN" altLang="zh-CN" dirty="0">
                <a:latin typeface="宋体" panose="02010600030101010101" pitchFamily="2" charset="-122"/>
                <a:ea typeface="宋体" panose="02010600030101010101" pitchFamily="2" charset="-122"/>
              </a:rPr>
              <a:t>。</a:t>
            </a:r>
          </a:p>
          <a:p>
            <a:pPr>
              <a:lnSpc>
                <a:spcPct val="150000"/>
              </a:lnSpc>
            </a:pPr>
            <a:r>
              <a:rPr lang="zh-CN" altLang="zh-CN" dirty="0">
                <a:latin typeface="宋体" panose="02010600030101010101" pitchFamily="2" charset="-122"/>
                <a:ea typeface="宋体" panose="02010600030101010101" pitchFamily="2" charset="-122"/>
              </a:rPr>
              <a:t>（注意：在保存成功前请勿刷新页面，否则已添加的参照自选项会丢失）</a:t>
            </a:r>
          </a:p>
        </p:txBody>
      </p:sp>
      <p:pic>
        <p:nvPicPr>
          <p:cNvPr id="4" name="图片 3"/>
          <p:cNvPicPr>
            <a:picLocks noChangeAspect="1"/>
          </p:cNvPicPr>
          <p:nvPr/>
        </p:nvPicPr>
        <p:blipFill>
          <a:blip r:embed="rId4"/>
          <a:stretch>
            <a:fillRect/>
          </a:stretch>
        </p:blipFill>
        <p:spPr>
          <a:xfrm>
            <a:off x="8036156" y="1105828"/>
            <a:ext cx="3983940" cy="4655488"/>
          </a:xfrm>
          <a:prstGeom prst="rect">
            <a:avLst/>
          </a:prstGeom>
        </p:spPr>
      </p:pic>
      <p:pic>
        <p:nvPicPr>
          <p:cNvPr id="9" name="已粘贴的影片.png" descr="已粘贴的影片.png"/>
          <p:cNvPicPr>
            <a:picLocks noChangeAspect="1"/>
          </p:cNvPicPr>
          <p:nvPr/>
        </p:nvPicPr>
        <p:blipFill>
          <a:blip r:embed="rId5">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10" name="已粘贴的影片.png" descr="已粘贴的影片.png"/>
          <p:cNvPicPr>
            <a:picLocks noChangeAspect="1"/>
          </p:cNvPicPr>
          <p:nvPr/>
        </p:nvPicPr>
        <p:blipFill>
          <a:blip r:embed="rId6"/>
          <a:srcRect r="67418"/>
          <a:stretch>
            <a:fillRect/>
          </a:stretch>
        </p:blipFill>
        <p:spPr>
          <a:xfrm>
            <a:off x="10965180" y="1270"/>
            <a:ext cx="1459865" cy="1440180"/>
          </a:xfrm>
          <a:prstGeom prst="rect">
            <a:avLst/>
          </a:prstGeom>
          <a:ln w="12700">
            <a:miter lim="400000"/>
            <a:headEnd/>
            <a:tailEnd/>
          </a:ln>
        </p:spPr>
      </p:pic>
      <p:pic>
        <p:nvPicPr>
          <p:cNvPr id="6" name="图片 5"/>
          <p:cNvPicPr>
            <a:picLocks noChangeAspect="1"/>
          </p:cNvPicPr>
          <p:nvPr/>
        </p:nvPicPr>
        <p:blipFill>
          <a:blip r:embed="rId7"/>
          <a:stretch>
            <a:fillRect/>
          </a:stretch>
        </p:blipFill>
        <p:spPr>
          <a:xfrm>
            <a:off x="4893940" y="1206278"/>
            <a:ext cx="6307458" cy="2222722"/>
          </a:xfrm>
          <a:prstGeom prst="rect">
            <a:avLst/>
          </a:prstGeom>
        </p:spPr>
      </p:pic>
      <p:pic>
        <p:nvPicPr>
          <p:cNvPr id="7" name="图片 6"/>
          <p:cNvPicPr>
            <a:picLocks noChangeAspect="1"/>
          </p:cNvPicPr>
          <p:nvPr/>
        </p:nvPicPr>
        <p:blipFill>
          <a:blip r:embed="rId8"/>
          <a:stretch>
            <a:fillRect/>
          </a:stretch>
        </p:blipFill>
        <p:spPr>
          <a:xfrm>
            <a:off x="4940768" y="3603182"/>
            <a:ext cx="6213802" cy="25503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43" name="组合 42"/>
          <p:cNvGrpSpPr/>
          <p:nvPr/>
        </p:nvGrpSpPr>
        <p:grpSpPr>
          <a:xfrm rot="15433288">
            <a:off x="2244189" y="-1939496"/>
            <a:ext cx="8481704" cy="9397093"/>
            <a:chOff x="4297364" y="903288"/>
            <a:chExt cx="2946834" cy="3067178"/>
          </a:xfrm>
          <a:solidFill>
            <a:schemeClr val="bg1">
              <a:lumMod val="65000"/>
              <a:alpha val="3000"/>
            </a:schemeClr>
          </a:solidFill>
        </p:grpSpPr>
        <p:sp>
          <p:nvSpPr>
            <p:cNvPr id="44"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5"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6"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7"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8"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49" name="组合 48"/>
          <p:cNvGrpSpPr/>
          <p:nvPr/>
        </p:nvGrpSpPr>
        <p:grpSpPr>
          <a:xfrm>
            <a:off x="925225" y="6103932"/>
            <a:ext cx="11512319" cy="1438068"/>
            <a:chOff x="925225" y="6103932"/>
            <a:chExt cx="11512319" cy="1438068"/>
          </a:xfrm>
        </p:grpSpPr>
        <p:sp>
          <p:nvSpPr>
            <p:cNvPr id="51"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2"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5"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cxnSp>
        <p:nvCxnSpPr>
          <p:cNvPr id="57" name="直接连接符 56"/>
          <p:cNvCxnSpPr/>
          <p:nvPr/>
        </p:nvCxnSpPr>
        <p:spPr>
          <a:xfrm>
            <a:off x="999332" y="1139107"/>
            <a:ext cx="0" cy="3764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a:stretch>
            <a:fillRect/>
          </a:stretch>
        </p:blipFill>
        <p:spPr>
          <a:xfrm>
            <a:off x="2895390" y="2413002"/>
            <a:ext cx="7226479" cy="1772254"/>
          </a:xfrm>
          <a:prstGeom prst="rect">
            <a:avLst/>
          </a:prstGeom>
        </p:spPr>
      </p:pic>
      <p:pic>
        <p:nvPicPr>
          <p:cNvPr id="3" name="图片 2"/>
          <p:cNvPicPr>
            <a:picLocks noChangeAspect="1"/>
          </p:cNvPicPr>
          <p:nvPr/>
        </p:nvPicPr>
        <p:blipFill>
          <a:blip r:embed="rId5"/>
          <a:stretch>
            <a:fillRect/>
          </a:stretch>
        </p:blipFill>
        <p:spPr>
          <a:xfrm>
            <a:off x="2706698" y="4077518"/>
            <a:ext cx="7427866" cy="2587144"/>
          </a:xfrm>
          <a:prstGeom prst="rect">
            <a:avLst/>
          </a:prstGeom>
        </p:spPr>
      </p:pic>
      <p:pic>
        <p:nvPicPr>
          <p:cNvPr id="6" name="图片 5"/>
          <p:cNvPicPr>
            <a:picLocks noChangeAspect="1"/>
          </p:cNvPicPr>
          <p:nvPr/>
        </p:nvPicPr>
        <p:blipFill>
          <a:blip r:embed="rId6"/>
          <a:stretch>
            <a:fillRect/>
          </a:stretch>
        </p:blipFill>
        <p:spPr>
          <a:xfrm>
            <a:off x="8036156" y="1105828"/>
            <a:ext cx="3983940" cy="4655488"/>
          </a:xfrm>
          <a:prstGeom prst="rect">
            <a:avLst/>
          </a:prstGeom>
        </p:spPr>
      </p:pic>
      <p:pic>
        <p:nvPicPr>
          <p:cNvPr id="7" name="已粘贴的影片.png" descr="已粘贴的影片.png"/>
          <p:cNvPicPr>
            <a:picLocks noChangeAspect="1"/>
          </p:cNvPicPr>
          <p:nvPr/>
        </p:nvPicPr>
        <p:blipFill>
          <a:blip r:embed="rId7">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9" name="已粘贴的影片.png" descr="已粘贴的影片.png"/>
          <p:cNvPicPr>
            <a:picLocks noChangeAspect="1"/>
          </p:cNvPicPr>
          <p:nvPr/>
        </p:nvPicPr>
        <p:blipFill>
          <a:blip r:embed="rId8"/>
          <a:srcRect r="67418"/>
          <a:stretch>
            <a:fillRect/>
          </a:stretch>
        </p:blipFill>
        <p:spPr>
          <a:xfrm>
            <a:off x="10821670" y="185420"/>
            <a:ext cx="1198245" cy="1181735"/>
          </a:xfrm>
          <a:prstGeom prst="rect">
            <a:avLst/>
          </a:prstGeom>
          <a:ln w="12700">
            <a:miter lim="400000"/>
            <a:headEnd/>
            <a:tailEnd/>
          </a:ln>
        </p:spPr>
      </p:pic>
      <p:sp>
        <p:nvSpPr>
          <p:cNvPr id="8" name="文本框 7"/>
          <p:cNvSpPr txBox="1"/>
          <p:nvPr/>
        </p:nvSpPr>
        <p:spPr>
          <a:xfrm>
            <a:off x="884878" y="998950"/>
            <a:ext cx="10307790" cy="1435136"/>
          </a:xfrm>
          <a:prstGeom prst="rect">
            <a:avLst/>
          </a:prstGeom>
          <a:noFill/>
        </p:spPr>
        <p:txBody>
          <a:bodyPr wrap="square">
            <a:spAutoFit/>
          </a:bodyPr>
          <a:lstStyle/>
          <a:p>
            <a:pPr marL="914400" lvl="1" indent="-457200" algn="just">
              <a:lnSpc>
                <a:spcPct val="150000"/>
              </a:lnSpc>
              <a:buFont typeface="+mj-lt"/>
              <a:buAutoNum type="alphaLcParenR" startAt="4"/>
            </a:pPr>
            <a:r>
              <a:rPr lang="zh-CN" altLang="en-US" sz="2400" b="1" kern="100" dirty="0">
                <a:solidFill>
                  <a:srgbClr val="2F5496"/>
                </a:solidFill>
                <a:latin typeface="宋体" panose="02010600030101010101" pitchFamily="2" charset="-122"/>
                <a:ea typeface="宋体" panose="02010600030101010101" pitchFamily="2" charset="-122"/>
                <a:cs typeface="Times New Roman" panose="02020603050405020304" pitchFamily="18" charset="0"/>
              </a:rPr>
              <a:t>加入参照自选</a:t>
            </a:r>
            <a:endParaRPr lang="zh-CN"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zh-CN" altLang="zh-CN" dirty="0">
                <a:latin typeface="宋体" panose="02010600030101010101" pitchFamily="2" charset="-122"/>
                <a:ea typeface="宋体" panose="02010600030101010101" pitchFamily="2" charset="-122"/>
              </a:rPr>
              <a:t>③将所有需要参照的采购项添加完毕后，点击</a:t>
            </a:r>
            <a:r>
              <a:rPr lang="zh-CN" altLang="zh-CN" b="1" dirty="0">
                <a:latin typeface="宋体" panose="02010600030101010101" pitchFamily="2" charset="-122"/>
                <a:ea typeface="宋体" panose="02010600030101010101" pitchFamily="2" charset="-122"/>
              </a:rPr>
              <a:t>“已添加的参照自选项”</a:t>
            </a:r>
            <a:r>
              <a:rPr lang="zh-CN" altLang="zh-CN" dirty="0">
                <a:latin typeface="宋体" panose="02010600030101010101" pitchFamily="2" charset="-122"/>
                <a:ea typeface="宋体" panose="02010600030101010101" pitchFamily="2" charset="-122"/>
              </a:rPr>
              <a:t>，即可查看所有已添加的参照自选项，或者调整购买数量，点击</a:t>
            </a:r>
            <a:r>
              <a:rPr lang="zh-CN" altLang="zh-CN" b="1" dirty="0">
                <a:latin typeface="宋体" panose="02010600030101010101" pitchFamily="2" charset="-122"/>
                <a:ea typeface="宋体" panose="02010600030101010101" pitchFamily="2" charset="-122"/>
              </a:rPr>
              <a:t>“提交”</a:t>
            </a:r>
            <a:r>
              <a:rPr lang="zh-CN" altLang="zh-CN" dirty="0">
                <a:latin typeface="宋体" panose="02010600030101010101" pitchFamily="2" charset="-122"/>
                <a:ea typeface="宋体" panose="02010600030101010101" pitchFamily="2" charset="-122"/>
              </a:rPr>
              <a:t>后即可进入填单页面。</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43" name="组合 42"/>
          <p:cNvGrpSpPr/>
          <p:nvPr/>
        </p:nvGrpSpPr>
        <p:grpSpPr>
          <a:xfrm rot="15433288">
            <a:off x="2244189" y="-1939496"/>
            <a:ext cx="8481704" cy="9397093"/>
            <a:chOff x="4297364" y="903288"/>
            <a:chExt cx="2946834" cy="3067178"/>
          </a:xfrm>
          <a:solidFill>
            <a:schemeClr val="bg1">
              <a:lumMod val="65000"/>
              <a:alpha val="3000"/>
            </a:schemeClr>
          </a:solidFill>
        </p:grpSpPr>
        <p:sp>
          <p:nvSpPr>
            <p:cNvPr id="44"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5"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6"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7"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8"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49" name="组合 48"/>
          <p:cNvGrpSpPr/>
          <p:nvPr/>
        </p:nvGrpSpPr>
        <p:grpSpPr>
          <a:xfrm>
            <a:off x="925225" y="6103932"/>
            <a:ext cx="11512319" cy="1438068"/>
            <a:chOff x="925225" y="6103932"/>
            <a:chExt cx="11512319" cy="1438068"/>
          </a:xfrm>
        </p:grpSpPr>
        <p:sp>
          <p:nvSpPr>
            <p:cNvPr id="51"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2"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5"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cxnSp>
        <p:nvCxnSpPr>
          <p:cNvPr id="57" name="直接连接符 56"/>
          <p:cNvCxnSpPr/>
          <p:nvPr/>
        </p:nvCxnSpPr>
        <p:spPr>
          <a:xfrm>
            <a:off x="999332" y="1139107"/>
            <a:ext cx="0" cy="3764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4"/>
          <a:stretch>
            <a:fillRect/>
          </a:stretch>
        </p:blipFill>
        <p:spPr>
          <a:xfrm>
            <a:off x="1790872" y="3040528"/>
            <a:ext cx="8628505" cy="2722768"/>
          </a:xfrm>
          <a:prstGeom prst="rect">
            <a:avLst/>
          </a:prstGeom>
        </p:spPr>
      </p:pic>
      <p:pic>
        <p:nvPicPr>
          <p:cNvPr id="5" name="图片 4"/>
          <p:cNvPicPr>
            <a:picLocks noChangeAspect="1"/>
          </p:cNvPicPr>
          <p:nvPr/>
        </p:nvPicPr>
        <p:blipFill>
          <a:blip r:embed="rId5"/>
          <a:stretch>
            <a:fillRect/>
          </a:stretch>
        </p:blipFill>
        <p:spPr>
          <a:xfrm>
            <a:off x="8036156" y="1105828"/>
            <a:ext cx="3983940" cy="4655488"/>
          </a:xfrm>
          <a:prstGeom prst="rect">
            <a:avLst/>
          </a:prstGeom>
        </p:spPr>
      </p:pic>
      <p:pic>
        <p:nvPicPr>
          <p:cNvPr id="6"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7" name="已粘贴的影片.png" descr="已粘贴的影片.png"/>
          <p:cNvPicPr>
            <a:picLocks noChangeAspect="1"/>
          </p:cNvPicPr>
          <p:nvPr/>
        </p:nvPicPr>
        <p:blipFill>
          <a:blip r:embed="rId7"/>
          <a:srcRect r="67418"/>
          <a:stretch>
            <a:fillRect/>
          </a:stretch>
        </p:blipFill>
        <p:spPr>
          <a:xfrm>
            <a:off x="10419080" y="119380"/>
            <a:ext cx="1482090" cy="1462405"/>
          </a:xfrm>
          <a:prstGeom prst="rect">
            <a:avLst/>
          </a:prstGeom>
          <a:ln w="12700">
            <a:miter lim="400000"/>
            <a:headEnd/>
            <a:tailEnd/>
          </a:ln>
        </p:spPr>
      </p:pic>
      <p:sp>
        <p:nvSpPr>
          <p:cNvPr id="8" name="文本框 7"/>
          <p:cNvSpPr txBox="1"/>
          <p:nvPr/>
        </p:nvSpPr>
        <p:spPr>
          <a:xfrm>
            <a:off x="884878" y="998950"/>
            <a:ext cx="10307790" cy="1850635"/>
          </a:xfrm>
          <a:prstGeom prst="rect">
            <a:avLst/>
          </a:prstGeom>
          <a:noFill/>
        </p:spPr>
        <p:txBody>
          <a:bodyPr wrap="square">
            <a:spAutoFit/>
          </a:bodyPr>
          <a:lstStyle/>
          <a:p>
            <a:pPr marL="914400" lvl="1" indent="-457200" algn="just">
              <a:lnSpc>
                <a:spcPct val="150000"/>
              </a:lnSpc>
              <a:buFont typeface="+mj-lt"/>
              <a:buAutoNum type="alphaLcParenR" startAt="4"/>
            </a:pPr>
            <a:r>
              <a:rPr lang="zh-CN" altLang="en-US" sz="2400" b="1" kern="100" dirty="0">
                <a:solidFill>
                  <a:srgbClr val="2F5496"/>
                </a:solidFill>
                <a:latin typeface="宋体" panose="02010600030101010101" pitchFamily="2" charset="-122"/>
                <a:ea typeface="宋体" panose="02010600030101010101" pitchFamily="2" charset="-122"/>
                <a:cs typeface="Times New Roman" panose="02020603050405020304" pitchFamily="18" charset="0"/>
              </a:rPr>
              <a:t>加入参照自选</a:t>
            </a:r>
            <a:endParaRPr lang="zh-CN"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zh-CN" altLang="zh-CN" dirty="0">
                <a:latin typeface="宋体" panose="02010600030101010101" pitchFamily="2" charset="-122"/>
                <a:ea typeface="宋体" panose="02010600030101010101" pitchFamily="2" charset="-122"/>
              </a:rPr>
              <a:t>④进入填单页面后，补充完善必填信息后，先点击</a:t>
            </a:r>
            <a:r>
              <a:rPr lang="zh-CN" altLang="zh-CN" b="1" dirty="0">
                <a:latin typeface="宋体" panose="02010600030101010101" pitchFamily="2" charset="-122"/>
                <a:ea typeface="宋体" panose="02010600030101010101" pitchFamily="2" charset="-122"/>
              </a:rPr>
              <a:t>“保存”</a:t>
            </a:r>
            <a:r>
              <a:rPr lang="zh-CN" altLang="zh-CN" dirty="0">
                <a:latin typeface="宋体" panose="02010600030101010101" pitchFamily="2" charset="-122"/>
                <a:ea typeface="宋体" panose="02010600030101010101" pitchFamily="2" charset="-122"/>
              </a:rPr>
              <a:t>，再点击</a:t>
            </a:r>
            <a:r>
              <a:rPr lang="zh-CN" altLang="zh-CN" b="1" dirty="0">
                <a:latin typeface="宋体" panose="02010600030101010101" pitchFamily="2" charset="-122"/>
                <a:ea typeface="宋体" panose="02010600030101010101" pitchFamily="2" charset="-122"/>
              </a:rPr>
              <a:t>“提交”</a:t>
            </a:r>
            <a:r>
              <a:rPr lang="zh-CN" altLang="zh-CN" dirty="0">
                <a:latin typeface="宋体" panose="02010600030101010101" pitchFamily="2" charset="-122"/>
                <a:ea typeface="宋体" panose="02010600030101010101" pitchFamily="2" charset="-122"/>
              </a:rPr>
              <a:t>，则申购单会转到供应商处进行确认。</a:t>
            </a:r>
          </a:p>
          <a:p>
            <a:pPr>
              <a:lnSpc>
                <a:spcPct val="150000"/>
              </a:lnSpc>
            </a:pPr>
            <a:r>
              <a:rPr lang="zh-CN" altLang="zh-CN" dirty="0">
                <a:latin typeface="宋体" panose="02010600030101010101" pitchFamily="2" charset="-122"/>
                <a:ea typeface="宋体" panose="02010600030101010101" pitchFamily="2" charset="-122"/>
              </a:rPr>
              <a:t>注意：填单页面将无法修改采购项的名称、规格参数等属性，仅能够修改采购数量。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2" name="组合 1"/>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5"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6"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7"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14" name="组合 13"/>
          <p:cNvGrpSpPr/>
          <p:nvPr/>
        </p:nvGrpSpPr>
        <p:grpSpPr>
          <a:xfrm>
            <a:off x="-822837" y="-1740227"/>
            <a:ext cx="13690458" cy="9752745"/>
            <a:chOff x="-822837" y="-1740227"/>
            <a:chExt cx="13690458" cy="9752745"/>
          </a:xfrm>
        </p:grpSpPr>
        <p:sp>
          <p:nvSpPr>
            <p:cNvPr id="15" name="任意多边形: 形状 26"/>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ea"/>
                <a:sym typeface="+mn-lt"/>
              </a:endParaRPr>
            </a:p>
          </p:txBody>
        </p:sp>
        <p:sp>
          <p:nvSpPr>
            <p:cNvPr id="16" name="任意多边形: 形状 1"/>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ea"/>
                <a:sym typeface="+mn-lt"/>
              </a:endParaRPr>
            </a:p>
          </p:txBody>
        </p:sp>
      </p:grpSp>
      <p:sp>
        <p:nvSpPr>
          <p:cNvPr id="21" name="椭圆 20"/>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2" name="椭圆 21"/>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3" name="文本框 22"/>
          <p:cNvSpPr txBox="1"/>
          <p:nvPr/>
        </p:nvSpPr>
        <p:spPr>
          <a:xfrm>
            <a:off x="7448663" y="2513546"/>
            <a:ext cx="1425390"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600" b="1" dirty="0">
                <a:solidFill>
                  <a:schemeClr val="accent1"/>
                </a:solidFill>
                <a:latin typeface="宋体" panose="02010600030101010101" pitchFamily="2" charset="-122"/>
                <a:ea typeface="宋体" panose="02010600030101010101" pitchFamily="2" charset="-122"/>
                <a:cs typeface="+mn-ea"/>
                <a:sym typeface="+mn-lt"/>
              </a:rPr>
              <a:t>11</a:t>
            </a:r>
            <a:endParaRPr kumimoji="0" lang="zh-CN" altLang="en-US" sz="9600" b="1" i="0" u="none" strike="noStrike" kern="1200" cap="none" spc="0" normalizeH="0" baseline="0" noProof="0" dirty="0">
              <a:ln>
                <a:noFill/>
              </a:ln>
              <a:solidFill>
                <a:schemeClr val="accent1"/>
              </a:solidFill>
              <a:effectLst/>
              <a:uLnTx/>
              <a:uFillTx/>
              <a:latin typeface="宋体" panose="02010600030101010101" pitchFamily="2" charset="-122"/>
              <a:ea typeface="宋体" panose="02010600030101010101" pitchFamily="2" charset="-122"/>
              <a:cs typeface="+mn-ea"/>
              <a:sym typeface="+mn-lt"/>
            </a:endParaRPr>
          </a:p>
        </p:txBody>
      </p:sp>
      <p:sp>
        <p:nvSpPr>
          <p:cNvPr id="24" name="矩形 8"/>
          <p:cNvSpPr/>
          <p:nvPr/>
        </p:nvSpPr>
        <p:spPr>
          <a:xfrm>
            <a:off x="1649075" y="2516417"/>
            <a:ext cx="3619866" cy="1077218"/>
          </a:xfrm>
          <a:prstGeom prst="rect">
            <a:avLst/>
          </a:prstGeom>
        </p:spPr>
        <p:txBody>
          <a:bodyPr wrap="square">
            <a:spAutoFit/>
          </a:bodyPr>
          <a:lstStyle/>
          <a:p>
            <a:r>
              <a:rPr lang="zh-CN" altLang="en-US"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收货</a:t>
            </a:r>
            <a:r>
              <a:rPr lang="en-US" altLang="zh-CN"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a:t>
            </a:r>
            <a:r>
              <a:rPr lang="zh-CN" altLang="en-US"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验收</a:t>
            </a:r>
            <a:r>
              <a:rPr lang="en-US" altLang="zh-CN"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a:t>
            </a:r>
            <a:r>
              <a:rPr lang="zh-CN" altLang="en-US"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评价</a:t>
            </a:r>
          </a:p>
        </p:txBody>
      </p:sp>
      <p:pic>
        <p:nvPicPr>
          <p:cNvPr id="10" name="图片 9"/>
          <p:cNvPicPr>
            <a:picLocks noChangeAspect="1"/>
          </p:cNvPicPr>
          <p:nvPr/>
        </p:nvPicPr>
        <p:blipFill>
          <a:blip r:embed="rId4"/>
          <a:stretch>
            <a:fillRect/>
          </a:stretch>
        </p:blipFill>
        <p:spPr>
          <a:xfrm>
            <a:off x="8036156" y="1105828"/>
            <a:ext cx="3983940" cy="4655488"/>
          </a:xfrm>
          <a:prstGeom prst="rect">
            <a:avLst/>
          </a:prstGeom>
        </p:spPr>
      </p:pic>
      <p:pic>
        <p:nvPicPr>
          <p:cNvPr id="11" name="已粘贴的影片.png" descr="已粘贴的影片.png"/>
          <p:cNvPicPr>
            <a:picLocks noChangeAspect="1"/>
          </p:cNvPicPr>
          <p:nvPr/>
        </p:nvPicPr>
        <p:blipFill>
          <a:blip r:embed="rId5">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12" name="已粘贴的影片.png" descr="已粘贴的影片.png"/>
          <p:cNvPicPr>
            <a:picLocks noChangeAspect="1"/>
          </p:cNvPicPr>
          <p:nvPr/>
        </p:nvPicPr>
        <p:blipFill>
          <a:blip r:embed="rId6"/>
          <a:srcRect r="67418"/>
          <a:stretch>
            <a:fillRect/>
          </a:stretch>
        </p:blipFill>
        <p:spPr>
          <a:xfrm>
            <a:off x="9816465" y="119380"/>
            <a:ext cx="1969770" cy="1943100"/>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
        <p:nvSpPr>
          <p:cNvPr id="8" name="TextBox 7"/>
          <p:cNvSpPr txBox="1"/>
          <p:nvPr/>
        </p:nvSpPr>
        <p:spPr>
          <a:xfrm>
            <a:off x="1686632" y="592926"/>
            <a:ext cx="3057247" cy="584775"/>
          </a:xfrm>
          <a:prstGeom prst="rect">
            <a:avLst/>
          </a:prstGeom>
          <a:noFill/>
        </p:spPr>
        <p:txBody>
          <a:bodyPr wrap="none" rtlCol="0">
            <a:spAutoFit/>
          </a:bodyPr>
          <a:lstStyle/>
          <a:p>
            <a:pPr algn="l"/>
            <a:r>
              <a:rPr lang="zh-CN" altLang="en-US" sz="3200" dirty="0">
                <a:solidFill>
                  <a:schemeClr val="accent1"/>
                </a:solidFill>
                <a:latin typeface="宋体" panose="02010600030101010101" pitchFamily="2" charset="-122"/>
                <a:ea typeface="宋体" panose="02010600030101010101" pitchFamily="2" charset="-122"/>
                <a:cs typeface="+mn-ea"/>
                <a:sym typeface="+mn-lt"/>
              </a:rPr>
              <a:t>收货</a:t>
            </a:r>
            <a:r>
              <a:rPr lang="en-US" altLang="zh-CN" sz="3200" dirty="0">
                <a:solidFill>
                  <a:schemeClr val="accent1"/>
                </a:solidFill>
                <a:latin typeface="宋体" panose="02010600030101010101" pitchFamily="2" charset="-122"/>
                <a:ea typeface="宋体" panose="02010600030101010101" pitchFamily="2" charset="-122"/>
                <a:cs typeface="+mn-ea"/>
                <a:sym typeface="+mn-lt"/>
              </a:rPr>
              <a:t>/</a:t>
            </a:r>
            <a:r>
              <a:rPr lang="zh-CN" altLang="en-US" sz="3200" dirty="0">
                <a:solidFill>
                  <a:schemeClr val="accent1"/>
                </a:solidFill>
                <a:latin typeface="宋体" panose="02010600030101010101" pitchFamily="2" charset="-122"/>
                <a:ea typeface="宋体" panose="02010600030101010101" pitchFamily="2" charset="-122"/>
                <a:cs typeface="+mn-ea"/>
                <a:sym typeface="+mn-lt"/>
              </a:rPr>
              <a:t>验收</a:t>
            </a:r>
            <a:r>
              <a:rPr lang="en-US" altLang="zh-CN" sz="3200" dirty="0">
                <a:solidFill>
                  <a:schemeClr val="accent1"/>
                </a:solidFill>
                <a:latin typeface="宋体" panose="02010600030101010101" pitchFamily="2" charset="-122"/>
                <a:ea typeface="宋体" panose="02010600030101010101" pitchFamily="2" charset="-122"/>
                <a:cs typeface="+mn-ea"/>
                <a:sym typeface="+mn-lt"/>
              </a:rPr>
              <a:t>/</a:t>
            </a:r>
            <a:r>
              <a:rPr lang="zh-CN" altLang="en-US" sz="3200" dirty="0">
                <a:solidFill>
                  <a:schemeClr val="accent1"/>
                </a:solidFill>
                <a:latin typeface="宋体" panose="02010600030101010101" pitchFamily="2" charset="-122"/>
                <a:ea typeface="宋体" panose="02010600030101010101" pitchFamily="2" charset="-122"/>
                <a:cs typeface="+mn-ea"/>
                <a:sym typeface="+mn-lt"/>
              </a:rPr>
              <a:t>评价</a:t>
            </a:r>
            <a:endParaRPr lang="en-US" altLang="zh-CN" sz="3200" dirty="0">
              <a:solidFill>
                <a:schemeClr val="tx1">
                  <a:lumMod val="75000"/>
                  <a:lumOff val="25000"/>
                </a:schemeClr>
              </a:solidFill>
              <a:latin typeface="宋体" panose="02010600030101010101" pitchFamily="2" charset="-122"/>
              <a:ea typeface="宋体" panose="02010600030101010101" pitchFamily="2" charset="-122"/>
              <a:cs typeface="+mn-ea"/>
              <a:sym typeface="+mn-lt"/>
            </a:endParaRPr>
          </a:p>
        </p:txBody>
      </p:sp>
      <p:grpSp>
        <p:nvGrpSpPr>
          <p:cNvPr id="31" name="组合 30"/>
          <p:cNvGrpSpPr/>
          <p:nvPr/>
        </p:nvGrpSpPr>
        <p:grpSpPr>
          <a:xfrm rot="15433288">
            <a:off x="2244189" y="-1939496"/>
            <a:ext cx="8481704" cy="9397093"/>
            <a:chOff x="4297364" y="903288"/>
            <a:chExt cx="2946834" cy="3067178"/>
          </a:xfrm>
          <a:solidFill>
            <a:schemeClr val="bg1">
              <a:lumMod val="65000"/>
              <a:alpha val="3000"/>
            </a:schemeClr>
          </a:solidFill>
        </p:grpSpPr>
        <p:sp>
          <p:nvSpPr>
            <p:cNvPr id="32"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33"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34"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35"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36"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9707" y="-6531"/>
            <a:ext cx="5682293" cy="6858000"/>
          </a:xfrm>
          <a:prstGeom prst="rect">
            <a:avLst/>
          </a:prstGeom>
        </p:spPr>
      </p:pic>
      <p:sp>
        <p:nvSpPr>
          <p:cNvPr id="4" name="文本框 3"/>
          <p:cNvSpPr txBox="1"/>
          <p:nvPr/>
        </p:nvSpPr>
        <p:spPr>
          <a:xfrm>
            <a:off x="121252" y="1258746"/>
            <a:ext cx="6098240" cy="5237459"/>
          </a:xfrm>
          <a:prstGeom prst="rect">
            <a:avLst/>
          </a:prstGeom>
          <a:noFill/>
        </p:spPr>
        <p:txBody>
          <a:bodyPr wrap="square">
            <a:spAutoFit/>
          </a:bodyPr>
          <a:lstStyle/>
          <a:p>
            <a:pPr marL="266700" indent="-266700" algn="just">
              <a:lnSpc>
                <a:spcPct val="150000"/>
              </a:lnSpc>
              <a:spcBef>
                <a:spcPts val="1000"/>
              </a:spcBef>
              <a:spcAft>
                <a:spcPts val="1000"/>
              </a:spcAft>
              <a:buNone/>
            </a:pPr>
            <a:r>
              <a:rPr lang="zh-CN" altLang="zh-CN" sz="2400" b="1" kern="2200" dirty="0">
                <a:solidFill>
                  <a:srgbClr val="2F5597"/>
                </a:solidFill>
                <a:effectLst/>
                <a:latin typeface="宋体" panose="02010600030101010101" pitchFamily="2" charset="-122"/>
                <a:ea typeface="宋体" panose="02010600030101010101" pitchFamily="2" charset="-122"/>
                <a:cs typeface="Times New Roman" panose="02020603050405020304" pitchFamily="18" charset="0"/>
              </a:rPr>
              <a:t>竞价模块（通用竞价和试剂耗材竞价）</a:t>
            </a:r>
            <a:r>
              <a:rPr lang="zh-CN" altLang="zh-CN" sz="2400" b="1" kern="2200" dirty="0">
                <a:effectLst/>
                <a:latin typeface="宋体" panose="02010600030101010101" pitchFamily="2" charset="-122"/>
                <a:ea typeface="宋体" panose="02010600030101010101" pitchFamily="2" charset="-122"/>
                <a:cs typeface="Times New Roman" panose="02020603050405020304" pitchFamily="18" charset="0"/>
              </a:rPr>
              <a:t>打印</a:t>
            </a:r>
            <a:r>
              <a:rPr lang="zh-CN" altLang="zh-CN" sz="2400" b="1" kern="22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中标通知书和验收单</a:t>
            </a:r>
            <a:endParaRPr lang="zh-CN" altLang="zh-CN" sz="2400" b="1" kern="22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endParaRPr>
          </a:p>
          <a:p>
            <a:pPr marL="266700" indent="-266700" algn="just">
              <a:lnSpc>
                <a:spcPct val="150000"/>
              </a:lnSpc>
              <a:spcBef>
                <a:spcPts val="1000"/>
              </a:spcBef>
              <a:spcAft>
                <a:spcPts val="1000"/>
              </a:spcAft>
              <a:buNone/>
            </a:pPr>
            <a:r>
              <a:rPr lang="zh-CN" altLang="zh-CN" sz="2400" b="1" kern="22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非竞价模块：</a:t>
            </a:r>
            <a:r>
              <a:rPr lang="zh-CN" altLang="zh-CN" sz="2400" b="1" kern="2200" dirty="0">
                <a:effectLst/>
                <a:latin typeface="宋体" panose="02010600030101010101" pitchFamily="2" charset="-122"/>
                <a:ea typeface="宋体" panose="02010600030101010101" pitchFamily="2" charset="-122"/>
                <a:cs typeface="Times New Roman" panose="02020603050405020304" pitchFamily="18" charset="0"/>
              </a:rPr>
              <a:t>公示满</a:t>
            </a:r>
            <a:r>
              <a:rPr lang="en-US" altLang="zh-CN" sz="2400" b="1" kern="2200" dirty="0">
                <a:effectLst/>
                <a:latin typeface="宋体" panose="02010600030101010101" pitchFamily="2" charset="-122"/>
                <a:ea typeface="宋体" panose="02010600030101010101" pitchFamily="2" charset="-122"/>
                <a:cs typeface="Times New Roman" panose="02020603050405020304" pitchFamily="18" charset="0"/>
              </a:rPr>
              <a:t>7</a:t>
            </a:r>
            <a:r>
              <a:rPr lang="zh-CN" altLang="zh-CN" sz="2400" b="1" kern="2200" dirty="0">
                <a:effectLst/>
                <a:latin typeface="宋体" panose="02010600030101010101" pitchFamily="2" charset="-122"/>
                <a:ea typeface="宋体" panose="02010600030101010101" pitchFamily="2" charset="-122"/>
                <a:cs typeface="Times New Roman" panose="02020603050405020304" pitchFamily="18" charset="0"/>
              </a:rPr>
              <a:t>天后，在系统打印</a:t>
            </a:r>
            <a:r>
              <a:rPr lang="zh-CN" altLang="zh-CN" sz="2400" b="1" kern="22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备案单</a:t>
            </a:r>
            <a:endParaRPr lang="zh-CN" altLang="zh-CN" sz="2400" b="1" kern="22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endParaRPr>
          </a:p>
          <a:p>
            <a:pPr marL="266700" indent="-266700" algn="just">
              <a:lnSpc>
                <a:spcPct val="150000"/>
              </a:lnSpc>
              <a:spcBef>
                <a:spcPts val="1000"/>
              </a:spcBef>
              <a:spcAft>
                <a:spcPts val="1000"/>
              </a:spcAft>
              <a:buNone/>
            </a:pPr>
            <a:r>
              <a:rPr lang="zh-CN" altLang="zh-CN" sz="2400" b="1" kern="22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见校内通知：</a:t>
            </a:r>
          </a:p>
          <a:p>
            <a:pPr marL="266700" indent="-266700" algn="just">
              <a:lnSpc>
                <a:spcPct val="150000"/>
              </a:lnSpc>
              <a:spcBef>
                <a:spcPts val="1000"/>
              </a:spcBef>
              <a:spcAft>
                <a:spcPts val="1000"/>
              </a:spcAft>
            </a:pPr>
            <a:r>
              <a:rPr lang="en-US" altLang="zh-CN" sz="2400" b="1" kern="2200" dirty="0">
                <a:effectLst/>
                <a:latin typeface="宋体" panose="02010600030101010101" pitchFamily="2" charset="-122"/>
                <a:ea typeface="宋体" panose="02010600030101010101" pitchFamily="2" charset="-122"/>
                <a:cs typeface="Times New Roman" panose="02020603050405020304" pitchFamily="18" charset="0"/>
              </a:rPr>
              <a:t>https://cgzx.jnu.edu.cn/2021/0901/c8566a646227/page.htm</a:t>
            </a:r>
            <a:r>
              <a:rPr lang="zh-CN" altLang="zh-CN" sz="2400" b="1" kern="2200" dirty="0">
                <a:effectLst/>
                <a:latin typeface="宋体" panose="02010600030101010101" pitchFamily="2" charset="-122"/>
                <a:ea typeface="宋体" panose="02010600030101010101" pitchFamily="2" charset="-122"/>
                <a:cs typeface="Times New Roman" panose="02020603050405020304" pitchFamily="18" charset="0"/>
              </a:rPr>
              <a:t>关于进一步优化和规范学校零散采购管理的通知</a:t>
            </a:r>
          </a:p>
        </p:txBody>
      </p:sp>
      <p:pic>
        <p:nvPicPr>
          <p:cNvPr id="5" name="已粘贴的影片.png" descr="已粘贴的影片.png"/>
          <p:cNvPicPr>
            <a:picLocks noChangeAspect="1"/>
          </p:cNvPicPr>
          <p:nvPr/>
        </p:nvPicPr>
        <p:blipFill>
          <a:blip r:embed="rId5"/>
          <a:srcRect r="67418"/>
          <a:stretch>
            <a:fillRect/>
          </a:stretch>
        </p:blipFill>
        <p:spPr>
          <a:xfrm>
            <a:off x="9816465" y="119380"/>
            <a:ext cx="1969770" cy="1943100"/>
          </a:xfrm>
          <a:prstGeom prst="rect">
            <a:avLst/>
          </a:prstGeom>
          <a:ln w="12700">
            <a:miter lim="400000"/>
            <a:headEnd/>
            <a:tailEnd/>
          </a:ln>
        </p:spPr>
      </p:pic>
      <p:pic>
        <p:nvPicPr>
          <p:cNvPr id="6" name="图片 5"/>
          <p:cNvPicPr>
            <a:picLocks noChangeAspect="1"/>
          </p:cNvPicPr>
          <p:nvPr/>
        </p:nvPicPr>
        <p:blipFill>
          <a:blip r:embed="rId6"/>
          <a:stretch>
            <a:fillRect/>
          </a:stretch>
        </p:blipFill>
        <p:spPr>
          <a:xfrm>
            <a:off x="8036156" y="1105828"/>
            <a:ext cx="3983940" cy="4655488"/>
          </a:xfrm>
          <a:prstGeom prst="rect">
            <a:avLst/>
          </a:prstGeom>
        </p:spPr>
      </p:pic>
      <p:pic>
        <p:nvPicPr>
          <p:cNvPr id="7" name="已粘贴的影片.png" descr="已粘贴的影片.png"/>
          <p:cNvPicPr>
            <a:picLocks noChangeAspect="1"/>
          </p:cNvPicPr>
          <p:nvPr/>
        </p:nvPicPr>
        <p:blipFill>
          <a:blip r:embed="rId7">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heel(1)">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103525" y="1282"/>
            <a:ext cx="12191980" cy="6856718"/>
          </a:xfrm>
          <a:prstGeom prst="rect">
            <a:avLst/>
          </a:prstGeom>
        </p:spPr>
      </p:pic>
      <p:grpSp>
        <p:nvGrpSpPr>
          <p:cNvPr id="43" name="组合 42"/>
          <p:cNvGrpSpPr/>
          <p:nvPr/>
        </p:nvGrpSpPr>
        <p:grpSpPr>
          <a:xfrm rot="15433288">
            <a:off x="2610824" y="-1791579"/>
            <a:ext cx="8481704" cy="9397093"/>
            <a:chOff x="4297364" y="903288"/>
            <a:chExt cx="2946834" cy="3067178"/>
          </a:xfrm>
          <a:solidFill>
            <a:schemeClr val="bg1">
              <a:lumMod val="65000"/>
              <a:alpha val="3000"/>
            </a:schemeClr>
          </a:solidFill>
        </p:grpSpPr>
        <p:sp>
          <p:nvSpPr>
            <p:cNvPr id="44"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5"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6"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7"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8"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49" name="组合 48"/>
          <p:cNvGrpSpPr/>
          <p:nvPr/>
        </p:nvGrpSpPr>
        <p:grpSpPr>
          <a:xfrm>
            <a:off x="925225" y="6103932"/>
            <a:ext cx="11512319" cy="1438068"/>
            <a:chOff x="925225" y="6103932"/>
            <a:chExt cx="11512319" cy="1438068"/>
          </a:xfrm>
        </p:grpSpPr>
        <p:sp>
          <p:nvSpPr>
            <p:cNvPr id="51"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2"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5"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cxnSp>
        <p:nvCxnSpPr>
          <p:cNvPr id="57" name="直接连接符 56"/>
          <p:cNvCxnSpPr/>
          <p:nvPr/>
        </p:nvCxnSpPr>
        <p:spPr>
          <a:xfrm>
            <a:off x="999332" y="1139107"/>
            <a:ext cx="0" cy="3764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4"/>
          <a:stretch>
            <a:fillRect/>
          </a:stretch>
        </p:blipFill>
        <p:spPr>
          <a:xfrm>
            <a:off x="8036156" y="1105828"/>
            <a:ext cx="3983940" cy="4655488"/>
          </a:xfrm>
          <a:prstGeom prst="rect">
            <a:avLst/>
          </a:prstGeom>
        </p:spPr>
      </p:pic>
      <p:pic>
        <p:nvPicPr>
          <p:cNvPr id="7" name="已粘贴的影片.png" descr="已粘贴的影片.png"/>
          <p:cNvPicPr>
            <a:picLocks noChangeAspect="1"/>
          </p:cNvPicPr>
          <p:nvPr/>
        </p:nvPicPr>
        <p:blipFill>
          <a:blip r:embed="rId5">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9" name="已粘贴的影片.png" descr="已粘贴的影片.png"/>
          <p:cNvPicPr>
            <a:picLocks noChangeAspect="1"/>
          </p:cNvPicPr>
          <p:nvPr/>
        </p:nvPicPr>
        <p:blipFill>
          <a:blip r:embed="rId6"/>
          <a:srcRect r="67418"/>
          <a:stretch>
            <a:fillRect/>
          </a:stretch>
        </p:blipFill>
        <p:spPr>
          <a:xfrm>
            <a:off x="10539730" y="287655"/>
            <a:ext cx="1187450" cy="1171575"/>
          </a:xfrm>
          <a:prstGeom prst="rect">
            <a:avLst/>
          </a:prstGeom>
          <a:ln w="12700">
            <a:miter lim="400000"/>
            <a:headEnd/>
            <a:tailEnd/>
          </a:ln>
        </p:spPr>
      </p:pic>
      <p:sp>
        <p:nvSpPr>
          <p:cNvPr id="8" name="文本框 7"/>
          <p:cNvSpPr txBox="1"/>
          <p:nvPr/>
        </p:nvSpPr>
        <p:spPr>
          <a:xfrm>
            <a:off x="1028387" y="1026890"/>
            <a:ext cx="10342261" cy="2306955"/>
          </a:xfrm>
          <a:prstGeom prst="rect">
            <a:avLst/>
          </a:prstGeom>
          <a:noFill/>
        </p:spPr>
        <p:txBody>
          <a:bodyPr wrap="square">
            <a:spAutoFit/>
          </a:bodyPr>
          <a:lstStyle/>
          <a:p>
            <a:pPr marL="742950" lvl="1" indent="-285750" algn="just">
              <a:lnSpc>
                <a:spcPct val="150000"/>
              </a:lnSpc>
              <a:buFont typeface="+mj-lt"/>
              <a:buAutoNum type="alphaLcParenR"/>
            </a:pPr>
            <a:r>
              <a:rPr lang="zh-CN" altLang="en-US" sz="2400" b="1" kern="100" dirty="0">
                <a:solidFill>
                  <a:srgbClr val="2F5496"/>
                </a:solidFill>
                <a:latin typeface="宋体" panose="02010600030101010101" pitchFamily="2" charset="-122"/>
                <a:ea typeface="宋体" panose="02010600030101010101" pitchFamily="2" charset="-122"/>
                <a:cs typeface="Times New Roman" panose="02020603050405020304" pitchFamily="18" charset="0"/>
              </a:rPr>
              <a:t>收货</a:t>
            </a:r>
            <a:endParaRPr lang="zh-CN"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endParaRPr>
          </a:p>
          <a:p>
            <a:pPr marL="0" lvl="3">
              <a:lnSpc>
                <a:spcPct val="150000"/>
              </a:lnSpc>
            </a:pP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a:t>
            </a:r>
            <a:r>
              <a:rPr lang="zh-CN" altLang="zh-CN" b="1" dirty="0">
                <a:latin typeface="宋体" panose="02010600030101010101" pitchFamily="2" charset="-122"/>
                <a:ea typeface="宋体" panose="02010600030101010101" pitchFamily="2" charset="-122"/>
              </a:rPr>
              <a:t>供应商发货</a:t>
            </a:r>
            <a:r>
              <a:rPr lang="zh-CN" altLang="zh-CN" dirty="0">
                <a:latin typeface="宋体" panose="02010600030101010101" pitchFamily="2" charset="-122"/>
                <a:ea typeface="宋体" panose="02010600030101010101" pitchFamily="2" charset="-122"/>
              </a:rPr>
              <a:t>后，申购用户可以进入</a:t>
            </a:r>
            <a:r>
              <a:rPr lang="zh-CN" b="1" dirty="0">
                <a:latin typeface="宋体" panose="02010600030101010101" pitchFamily="2" charset="-122"/>
                <a:ea typeface="宋体" panose="02010600030101010101" pitchFamily="2" charset="-122"/>
              </a:rPr>
              <a:t>竞价网主页，左侧</a:t>
            </a:r>
            <a:r>
              <a:rPr lang="zh-CN" altLang="zh-CN" dirty="0">
                <a:latin typeface="宋体" panose="02010600030101010101" pitchFamily="2" charset="-122"/>
                <a:ea typeface="宋体" panose="02010600030101010101" pitchFamily="2" charset="-122"/>
              </a:rPr>
              <a:t>菜单，找到</a:t>
            </a:r>
            <a:r>
              <a:rPr lang="en-US" altLang="zh-CN"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我的收货</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，点击进入找到</a:t>
            </a:r>
            <a:r>
              <a:rPr lang="zh-CN" altLang="zh-CN" dirty="0">
                <a:latin typeface="宋体" panose="02010600030101010101" pitchFamily="2" charset="-122"/>
                <a:ea typeface="宋体" panose="02010600030101010101" pitchFamily="2" charset="-122"/>
              </a:rPr>
              <a:t>的申购单，点击</a:t>
            </a:r>
            <a:r>
              <a:rPr lang="zh-CN" altLang="zh-CN" b="1" dirty="0">
                <a:latin typeface="宋体" panose="02010600030101010101" pitchFamily="2" charset="-122"/>
                <a:ea typeface="宋体" panose="02010600030101010101" pitchFamily="2" charset="-122"/>
              </a:rPr>
              <a:t>“收货”</a:t>
            </a:r>
            <a:r>
              <a:rPr lang="zh-CN" altLang="zh-CN" dirty="0">
                <a:latin typeface="宋体" panose="02010600030101010101" pitchFamily="2" charset="-122"/>
                <a:ea typeface="宋体" panose="02010600030101010101" pitchFamily="2" charset="-122"/>
              </a:rPr>
              <a:t>。（如果在我的收货中没有找到该申购单，可能是商家未在系统点击发货，请及时联系商家发货）</a:t>
            </a:r>
          </a:p>
          <a:p>
            <a:pPr marL="0" lvl="3">
              <a:lnSpc>
                <a:spcPct val="150000"/>
              </a:lnSpc>
            </a:pPr>
            <a:r>
              <a:rPr lang="zh-CN" altLang="zh-CN" b="1" dirty="0">
                <a:latin typeface="宋体" panose="02010600030101010101" pitchFamily="2" charset="-122"/>
                <a:ea typeface="宋体" panose="02010600030101010101" pitchFamily="2" charset="-122"/>
              </a:rPr>
              <a:t>（提示：请收到货物确认无误后再点击收货）</a:t>
            </a:r>
            <a:endParaRPr lang="zh-CN" altLang="zh-CN" dirty="0">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7"/>
          <a:stretch>
            <a:fillRect/>
          </a:stretch>
        </p:blipFill>
        <p:spPr>
          <a:xfrm>
            <a:off x="346075" y="3744595"/>
            <a:ext cx="4574540" cy="2128520"/>
          </a:xfrm>
          <a:prstGeom prst="rect">
            <a:avLst/>
          </a:prstGeom>
        </p:spPr>
      </p:pic>
      <p:pic>
        <p:nvPicPr>
          <p:cNvPr id="10" name="图片 9"/>
          <p:cNvPicPr>
            <a:picLocks noChangeAspect="1"/>
          </p:cNvPicPr>
          <p:nvPr/>
        </p:nvPicPr>
        <p:blipFill>
          <a:blip r:embed="rId8"/>
          <a:srcRect t="18193"/>
          <a:stretch>
            <a:fillRect/>
          </a:stretch>
        </p:blipFill>
        <p:spPr>
          <a:xfrm>
            <a:off x="5161029" y="3333617"/>
            <a:ext cx="7029951" cy="1825140"/>
          </a:xfrm>
          <a:prstGeom prst="rect">
            <a:avLst/>
          </a:prstGeom>
        </p:spPr>
      </p:pic>
      <p:sp>
        <p:nvSpPr>
          <p:cNvPr id="11" name="椭圆 10"/>
          <p:cNvSpPr/>
          <p:nvPr/>
        </p:nvSpPr>
        <p:spPr>
          <a:xfrm>
            <a:off x="437515" y="3983990"/>
            <a:ext cx="1375410" cy="57467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8036156" y="1105828"/>
            <a:ext cx="3983940" cy="4655488"/>
          </a:xfrm>
          <a:prstGeom prst="rect">
            <a:avLst/>
          </a:prstGeom>
        </p:spPr>
      </p:pic>
      <p:pic>
        <p:nvPicPr>
          <p:cNvPr id="2" name="图片 1"/>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43" name="组合 42"/>
          <p:cNvGrpSpPr/>
          <p:nvPr/>
        </p:nvGrpSpPr>
        <p:grpSpPr>
          <a:xfrm rot="15433288">
            <a:off x="2610824" y="-1767449"/>
            <a:ext cx="8481704" cy="9397093"/>
            <a:chOff x="4297364" y="903288"/>
            <a:chExt cx="2946834" cy="3067178"/>
          </a:xfrm>
          <a:solidFill>
            <a:schemeClr val="bg1">
              <a:lumMod val="65000"/>
              <a:alpha val="3000"/>
            </a:schemeClr>
          </a:solidFill>
        </p:grpSpPr>
        <p:sp>
          <p:nvSpPr>
            <p:cNvPr id="44"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5"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6"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7"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8"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49" name="组合 48"/>
          <p:cNvGrpSpPr/>
          <p:nvPr/>
        </p:nvGrpSpPr>
        <p:grpSpPr>
          <a:xfrm>
            <a:off x="925225" y="6103932"/>
            <a:ext cx="11512319" cy="1438068"/>
            <a:chOff x="925225" y="6103932"/>
            <a:chExt cx="11512319" cy="1438068"/>
          </a:xfrm>
        </p:grpSpPr>
        <p:sp>
          <p:nvSpPr>
            <p:cNvPr id="51"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2"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5"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cxnSp>
        <p:nvCxnSpPr>
          <p:cNvPr id="57" name="直接连接符 56"/>
          <p:cNvCxnSpPr/>
          <p:nvPr/>
        </p:nvCxnSpPr>
        <p:spPr>
          <a:xfrm>
            <a:off x="999332" y="1139107"/>
            <a:ext cx="0" cy="3764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84877" y="998950"/>
            <a:ext cx="10342261" cy="1891665"/>
          </a:xfrm>
          <a:prstGeom prst="rect">
            <a:avLst/>
          </a:prstGeom>
          <a:noFill/>
        </p:spPr>
        <p:txBody>
          <a:bodyPr wrap="square">
            <a:spAutoFit/>
          </a:bodyPr>
          <a:lstStyle/>
          <a:p>
            <a:pPr marL="914400" lvl="1" indent="-457200" algn="just">
              <a:lnSpc>
                <a:spcPct val="150000"/>
              </a:lnSpc>
              <a:buFont typeface="+mj-lt"/>
              <a:buAutoNum type="alphaLcParenR" startAt="2"/>
            </a:pPr>
            <a:r>
              <a:rPr lang="zh-CN" altLang="en-US"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验收</a:t>
            </a:r>
            <a:endParaRPr lang="zh-CN"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endParaRPr>
          </a:p>
          <a:p>
            <a:pPr marL="0" lvl="3">
              <a:lnSpc>
                <a:spcPct val="150000"/>
              </a:lnSpc>
            </a:pP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a:t>
            </a:r>
            <a:r>
              <a:rPr lang="zh-CN" altLang="zh-CN" b="1" dirty="0">
                <a:latin typeface="宋体" panose="02010600030101010101" pitchFamily="2" charset="-122"/>
                <a:ea typeface="宋体" panose="02010600030101010101" pitchFamily="2" charset="-122"/>
              </a:rPr>
              <a:t>完成收货</a:t>
            </a:r>
            <a:r>
              <a:rPr lang="zh-CN" altLang="zh-CN" dirty="0">
                <a:latin typeface="宋体" panose="02010600030101010101" pitchFamily="2" charset="-122"/>
                <a:ea typeface="宋体" panose="02010600030101010101" pitchFamily="2" charset="-122"/>
              </a:rPr>
              <a:t>后</a:t>
            </a:r>
            <a:r>
              <a:rPr lang="zh-CN" altLang="zh-CN" dirty="0">
                <a:latin typeface="宋体" panose="02010600030101010101" pitchFamily="2" charset="-122"/>
                <a:ea typeface="宋体" panose="02010600030101010101" pitchFamily="2" charset="-122"/>
                <a:sym typeface="+mn-ea"/>
              </a:rPr>
              <a:t>，申购用户可以进入</a:t>
            </a:r>
            <a:r>
              <a:rPr lang="zh-CN" b="1" dirty="0">
                <a:latin typeface="宋体" panose="02010600030101010101" pitchFamily="2" charset="-122"/>
                <a:ea typeface="宋体" panose="02010600030101010101" pitchFamily="2" charset="-122"/>
                <a:sym typeface="+mn-ea"/>
              </a:rPr>
              <a:t>竞价网主页，左侧</a:t>
            </a:r>
            <a:r>
              <a:rPr lang="zh-CN" altLang="zh-CN" dirty="0">
                <a:latin typeface="宋体" panose="02010600030101010101" pitchFamily="2" charset="-122"/>
                <a:ea typeface="宋体" panose="02010600030101010101" pitchFamily="2" charset="-122"/>
                <a:sym typeface="+mn-ea"/>
              </a:rPr>
              <a:t>菜单，找到</a:t>
            </a:r>
            <a:r>
              <a:rPr lang="en-US" altLang="zh-CN" dirty="0">
                <a:latin typeface="宋体" panose="02010600030101010101" pitchFamily="2" charset="-122"/>
                <a:ea typeface="宋体" panose="02010600030101010101" pitchFamily="2" charset="-122"/>
                <a:sym typeface="+mn-ea"/>
              </a:rPr>
              <a:t>“</a:t>
            </a:r>
            <a:r>
              <a:rPr lang="zh-CN" altLang="zh-CN" dirty="0">
                <a:latin typeface="宋体" panose="02010600030101010101" pitchFamily="2" charset="-122"/>
                <a:ea typeface="宋体" panose="02010600030101010101" pitchFamily="2" charset="-122"/>
                <a:sym typeface="+mn-ea"/>
              </a:rPr>
              <a:t>我的验收</a:t>
            </a:r>
            <a:r>
              <a:rPr lang="en-US" altLang="zh-CN" dirty="0">
                <a:latin typeface="宋体" panose="02010600030101010101" pitchFamily="2" charset="-122"/>
                <a:ea typeface="宋体" panose="02010600030101010101" pitchFamily="2" charset="-122"/>
                <a:sym typeface="+mn-ea"/>
              </a:rPr>
              <a:t>”</a:t>
            </a:r>
            <a:r>
              <a:rPr lang="zh-CN" altLang="en-US" dirty="0">
                <a:latin typeface="宋体" panose="02010600030101010101" pitchFamily="2" charset="-122"/>
                <a:ea typeface="宋体" panose="02010600030101010101" pitchFamily="2" charset="-122"/>
                <a:sym typeface="+mn-ea"/>
              </a:rPr>
              <a:t>，点击进入找到</a:t>
            </a:r>
            <a:r>
              <a:rPr lang="zh-CN" altLang="zh-CN" dirty="0">
                <a:latin typeface="宋体" panose="02010600030101010101" pitchFamily="2" charset="-122"/>
                <a:ea typeface="宋体" panose="02010600030101010101" pitchFamily="2" charset="-122"/>
                <a:sym typeface="+mn-ea"/>
              </a:rPr>
              <a:t>的申购单，，填写</a:t>
            </a:r>
            <a:r>
              <a:rPr lang="en-US" altLang="zh-CN" dirty="0">
                <a:latin typeface="宋体" panose="02010600030101010101" pitchFamily="2" charset="-122"/>
                <a:ea typeface="宋体" panose="02010600030101010101" pitchFamily="2" charset="-122"/>
                <a:sym typeface="+mn-ea"/>
              </a:rPr>
              <a:t>“</a:t>
            </a:r>
            <a:r>
              <a:rPr lang="zh-CN" altLang="en-US" dirty="0">
                <a:latin typeface="宋体" panose="02010600030101010101" pitchFamily="2" charset="-122"/>
                <a:ea typeface="宋体" panose="02010600030101010101" pitchFamily="2" charset="-122"/>
                <a:sym typeface="+mn-ea"/>
              </a:rPr>
              <a:t>验收合格</a:t>
            </a:r>
            <a:r>
              <a:rPr lang="en-US" altLang="zh-CN" dirty="0">
                <a:latin typeface="宋体" panose="02010600030101010101" pitchFamily="2" charset="-122"/>
                <a:ea typeface="宋体" panose="02010600030101010101" pitchFamily="2" charset="-122"/>
                <a:sym typeface="+mn-ea"/>
              </a:rPr>
              <a:t>”</a:t>
            </a:r>
            <a:r>
              <a:rPr lang="zh-CN" altLang="zh-CN" dirty="0">
                <a:latin typeface="宋体" panose="02010600030101010101" pitchFamily="2" charset="-122"/>
                <a:ea typeface="宋体" panose="02010600030101010101" pitchFamily="2" charset="-122"/>
                <a:sym typeface="+mn-ea"/>
              </a:rPr>
              <a:t>点击</a:t>
            </a:r>
            <a:r>
              <a:rPr lang="zh-CN" altLang="zh-CN" b="1" dirty="0">
                <a:latin typeface="宋体" panose="02010600030101010101" pitchFamily="2" charset="-122"/>
                <a:ea typeface="宋体" panose="02010600030101010101" pitchFamily="2" charset="-122"/>
                <a:sym typeface="+mn-ea"/>
              </a:rPr>
              <a:t>“验收”</a:t>
            </a:r>
            <a:r>
              <a:rPr lang="zh-CN" altLang="zh-CN" dirty="0">
                <a:latin typeface="宋体" panose="02010600030101010101" pitchFamily="2" charset="-122"/>
                <a:ea typeface="宋体" panose="02010600030101010101" pitchFamily="2" charset="-122"/>
              </a:rPr>
              <a:t>。</a:t>
            </a:r>
          </a:p>
          <a:p>
            <a:pPr>
              <a:lnSpc>
                <a:spcPct val="150000"/>
              </a:lnSpc>
            </a:pPr>
            <a:r>
              <a:rPr lang="zh-CN" altLang="zh-CN" b="1" dirty="0">
                <a:latin typeface="宋体" panose="02010600030101010101" pitchFamily="2" charset="-122"/>
                <a:ea typeface="宋体" panose="02010600030101010101" pitchFamily="2" charset="-122"/>
              </a:rPr>
              <a:t>（提示：请在确认货物验收无误后再点击验收）</a:t>
            </a:r>
            <a:endParaRPr lang="zh-CN" altLang="zh-CN" dirty="0">
              <a:latin typeface="宋体" panose="02010600030101010101" pitchFamily="2" charset="-122"/>
              <a:ea typeface="宋体" panose="02010600030101010101" pitchFamily="2" charset="-122"/>
            </a:endParaRPr>
          </a:p>
        </p:txBody>
      </p:sp>
      <p:pic>
        <p:nvPicPr>
          <p:cNvPr id="7" name="已粘贴的影片.png" descr="已粘贴的影片.png"/>
          <p:cNvPicPr>
            <a:picLocks noChangeAspect="1"/>
          </p:cNvPicPr>
          <p:nvPr/>
        </p:nvPicPr>
        <p:blipFill>
          <a:blip r:embed="rId5">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9" name="已粘贴的影片.png" descr="已粘贴的影片.png"/>
          <p:cNvPicPr>
            <a:picLocks noChangeAspect="1"/>
          </p:cNvPicPr>
          <p:nvPr/>
        </p:nvPicPr>
        <p:blipFill>
          <a:blip r:embed="rId6"/>
          <a:srcRect r="67418"/>
          <a:stretch>
            <a:fillRect/>
          </a:stretch>
        </p:blipFill>
        <p:spPr>
          <a:xfrm>
            <a:off x="10536555" y="52070"/>
            <a:ext cx="1483360" cy="1463675"/>
          </a:xfrm>
          <a:prstGeom prst="rect">
            <a:avLst/>
          </a:prstGeom>
          <a:ln w="12700">
            <a:miter lim="400000"/>
            <a:headEnd/>
            <a:tailEnd/>
          </a:ln>
        </p:spPr>
      </p:pic>
      <p:pic>
        <p:nvPicPr>
          <p:cNvPr id="3" name="图片 2"/>
          <p:cNvPicPr>
            <a:picLocks noChangeAspect="1"/>
          </p:cNvPicPr>
          <p:nvPr/>
        </p:nvPicPr>
        <p:blipFill>
          <a:blip r:embed="rId7"/>
          <a:stretch>
            <a:fillRect/>
          </a:stretch>
        </p:blipFill>
        <p:spPr>
          <a:xfrm>
            <a:off x="5819774" y="3067484"/>
            <a:ext cx="5907242" cy="1984253"/>
          </a:xfrm>
          <a:prstGeom prst="rect">
            <a:avLst/>
          </a:prstGeom>
        </p:spPr>
      </p:pic>
      <p:pic>
        <p:nvPicPr>
          <p:cNvPr id="10" name="图片 9"/>
          <p:cNvPicPr>
            <a:picLocks noChangeAspect="1"/>
          </p:cNvPicPr>
          <p:nvPr/>
        </p:nvPicPr>
        <p:blipFill>
          <a:blip r:embed="rId8"/>
          <a:stretch>
            <a:fillRect/>
          </a:stretch>
        </p:blipFill>
        <p:spPr>
          <a:xfrm>
            <a:off x="732155" y="3472180"/>
            <a:ext cx="4794250" cy="2230755"/>
          </a:xfrm>
          <a:prstGeom prst="rect">
            <a:avLst/>
          </a:prstGeom>
        </p:spPr>
      </p:pic>
      <p:sp>
        <p:nvSpPr>
          <p:cNvPr id="11" name="椭圆 10"/>
          <p:cNvSpPr/>
          <p:nvPr/>
        </p:nvSpPr>
        <p:spPr>
          <a:xfrm>
            <a:off x="885190" y="4390390"/>
            <a:ext cx="1375410" cy="57467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4" name="已粘贴的影片.png" descr="已粘贴的影片.png"/>
          <p:cNvPicPr>
            <a:picLocks noChangeAspect="1"/>
          </p:cNvPicPr>
          <p:nvPr/>
        </p:nvPicPr>
        <p:blipFill>
          <a:blip r:embed="rId4"/>
          <a:srcRect r="67418"/>
          <a:stretch>
            <a:fillRect/>
          </a:stretch>
        </p:blipFill>
        <p:spPr>
          <a:xfrm>
            <a:off x="10765790" y="1270"/>
            <a:ext cx="1426210" cy="1407160"/>
          </a:xfrm>
          <a:prstGeom prst="rect">
            <a:avLst/>
          </a:prstGeom>
          <a:ln w="12700">
            <a:miter lim="400000"/>
            <a:headEnd/>
            <a:tailEnd/>
          </a:ln>
        </p:spPr>
      </p:pic>
      <p:pic>
        <p:nvPicPr>
          <p:cNvPr id="5" name="图片 4"/>
          <p:cNvPicPr>
            <a:picLocks noChangeAspect="1"/>
          </p:cNvPicPr>
          <p:nvPr/>
        </p:nvPicPr>
        <p:blipFill>
          <a:blip r:embed="rId5"/>
          <a:stretch>
            <a:fillRect/>
          </a:stretch>
        </p:blipFill>
        <p:spPr>
          <a:xfrm>
            <a:off x="8036156" y="1105828"/>
            <a:ext cx="3983940" cy="4655488"/>
          </a:xfrm>
          <a:prstGeom prst="rect">
            <a:avLst/>
          </a:prstGeom>
        </p:spPr>
      </p:pic>
      <p:pic>
        <p:nvPicPr>
          <p:cNvPr id="6"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grpSp>
        <p:nvGrpSpPr>
          <p:cNvPr id="24" name="组合 23"/>
          <p:cNvGrpSpPr/>
          <p:nvPr/>
        </p:nvGrpSpPr>
        <p:grpSpPr>
          <a:xfrm rot="15433288">
            <a:off x="2242882" y="-2054174"/>
            <a:ext cx="8481704" cy="9397093"/>
            <a:chOff x="4297364" y="903288"/>
            <a:chExt cx="2946834" cy="3067178"/>
          </a:xfrm>
          <a:solidFill>
            <a:schemeClr val="bg1">
              <a:lumMod val="65000"/>
              <a:alpha val="3000"/>
            </a:schemeClr>
          </a:solidFill>
        </p:grpSpPr>
        <p:sp>
          <p:nvSpPr>
            <p:cNvPr id="25"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7"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8"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0" name="íṧlíḍè"/>
          <p:cNvSpPr/>
          <p:nvPr/>
        </p:nvSpPr>
        <p:spPr bwMode="auto">
          <a:xfrm>
            <a:off x="0" y="2335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31" name="ïş1ídè"/>
          <p:cNvSpPr txBox="1"/>
          <p:nvPr/>
        </p:nvSpPr>
        <p:spPr>
          <a:xfrm>
            <a:off x="453964" y="279780"/>
            <a:ext cx="1180250" cy="389252"/>
          </a:xfrm>
          <a:prstGeom prst="rect">
            <a:avLst/>
          </a:prstGeom>
          <a:noFill/>
        </p:spPr>
        <p:txBody>
          <a:bodyPr wrap="square">
            <a:normAutofit/>
          </a:bodyPr>
          <a:lstStyle/>
          <a:p>
            <a:pPr algn="dist"/>
            <a:r>
              <a:rPr lang="en-US" altLang="zh-CN" dirty="0">
                <a:solidFill>
                  <a:schemeClr val="bg1"/>
                </a:solidFill>
                <a:cs typeface="+mn-ea"/>
                <a:sym typeface="+mn-lt"/>
              </a:rPr>
              <a:t>1.</a:t>
            </a:r>
            <a:r>
              <a:rPr lang="zh-CN" altLang="en-US" dirty="0">
                <a:solidFill>
                  <a:schemeClr val="bg1"/>
                </a:solidFill>
                <a:cs typeface="+mn-ea"/>
                <a:sym typeface="+mn-lt"/>
              </a:rPr>
              <a:t>流程图</a:t>
            </a:r>
          </a:p>
        </p:txBody>
      </p:sp>
      <p:grpSp>
        <p:nvGrpSpPr>
          <p:cNvPr id="32" name="组合 31"/>
          <p:cNvGrpSpPr/>
          <p:nvPr/>
        </p:nvGrpSpPr>
        <p:grpSpPr>
          <a:xfrm>
            <a:off x="925225" y="6103932"/>
            <a:ext cx="11512319" cy="1438068"/>
            <a:chOff x="925225" y="6103932"/>
            <a:chExt cx="11512319" cy="1438068"/>
          </a:xfrm>
        </p:grpSpPr>
        <p:sp>
          <p:nvSpPr>
            <p:cNvPr id="34"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5"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8"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718185"/>
            <a:ext cx="11773535" cy="5453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43" name="组合 42"/>
          <p:cNvGrpSpPr/>
          <p:nvPr/>
        </p:nvGrpSpPr>
        <p:grpSpPr>
          <a:xfrm rot="15433288">
            <a:off x="2244189" y="-1939496"/>
            <a:ext cx="8481704" cy="9397093"/>
            <a:chOff x="4297364" y="903288"/>
            <a:chExt cx="2946834" cy="3067178"/>
          </a:xfrm>
          <a:solidFill>
            <a:schemeClr val="bg1">
              <a:lumMod val="65000"/>
              <a:alpha val="3000"/>
            </a:schemeClr>
          </a:solidFill>
        </p:grpSpPr>
        <p:sp>
          <p:nvSpPr>
            <p:cNvPr id="44"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5"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6"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7"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8"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49" name="组合 48"/>
          <p:cNvGrpSpPr/>
          <p:nvPr/>
        </p:nvGrpSpPr>
        <p:grpSpPr>
          <a:xfrm>
            <a:off x="925225" y="6103932"/>
            <a:ext cx="11512319" cy="1438068"/>
            <a:chOff x="925225" y="6103932"/>
            <a:chExt cx="11512319" cy="1438068"/>
          </a:xfrm>
        </p:grpSpPr>
        <p:sp>
          <p:nvSpPr>
            <p:cNvPr id="51"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2"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5"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cxnSp>
        <p:nvCxnSpPr>
          <p:cNvPr id="57" name="直接连接符 56"/>
          <p:cNvCxnSpPr/>
          <p:nvPr/>
        </p:nvCxnSpPr>
        <p:spPr>
          <a:xfrm>
            <a:off x="999332" y="1139107"/>
            <a:ext cx="0" cy="3764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84877" y="998950"/>
            <a:ext cx="10571335" cy="1850635"/>
          </a:xfrm>
          <a:prstGeom prst="rect">
            <a:avLst/>
          </a:prstGeom>
          <a:noFill/>
        </p:spPr>
        <p:txBody>
          <a:bodyPr wrap="square">
            <a:spAutoFit/>
          </a:bodyPr>
          <a:lstStyle/>
          <a:p>
            <a:pPr marL="914400" lvl="1" indent="-457200" algn="just">
              <a:lnSpc>
                <a:spcPct val="150000"/>
              </a:lnSpc>
              <a:buFont typeface="+mj-lt"/>
              <a:buAutoNum type="alphaLcParenR" startAt="3"/>
            </a:pPr>
            <a:r>
              <a:rPr lang="zh-CN" altLang="en-US"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评价</a:t>
            </a:r>
            <a:endParaRPr lang="zh-CN"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endParaRPr>
          </a:p>
          <a:p>
            <a:pPr marL="0" lvl="3">
              <a:lnSpc>
                <a:spcPct val="150000"/>
              </a:lnSpc>
            </a:pP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申购单</a:t>
            </a:r>
            <a:r>
              <a:rPr lang="zh-CN" altLang="zh-CN" b="1" dirty="0">
                <a:latin typeface="宋体" panose="02010600030101010101" pitchFamily="2" charset="-122"/>
                <a:ea typeface="宋体" panose="02010600030101010101" pitchFamily="2" charset="-122"/>
              </a:rPr>
              <a:t>发布成交结果</a:t>
            </a:r>
            <a:r>
              <a:rPr lang="zh-CN" altLang="zh-CN" dirty="0">
                <a:latin typeface="宋体" panose="02010600030101010101" pitchFamily="2" charset="-122"/>
                <a:ea typeface="宋体" panose="02010600030101010101" pitchFamily="2" charset="-122"/>
              </a:rPr>
              <a:t>后，即可对申购单的成交供应商进行评价。具体操作为，进入</a:t>
            </a:r>
            <a:r>
              <a:rPr lang="zh-CN" altLang="zh-CN" b="1" dirty="0">
                <a:latin typeface="宋体" panose="02010600030101010101" pitchFamily="2" charset="-122"/>
                <a:ea typeface="宋体" panose="02010600030101010101" pitchFamily="2" charset="-122"/>
              </a:rPr>
              <a:t>“我要申购”</a:t>
            </a:r>
            <a:r>
              <a:rPr lang="en-US" altLang="zh-CN" b="1" dirty="0">
                <a:latin typeface="宋体" panose="02010600030101010101" pitchFamily="2" charset="-122"/>
                <a:ea typeface="宋体" panose="02010600030101010101" pitchFamily="2" charset="-122"/>
              </a:rPr>
              <a:t>-</a:t>
            </a:r>
            <a:r>
              <a:rPr lang="zh-CN" altLang="zh-CN" b="1" dirty="0">
                <a:latin typeface="宋体" panose="02010600030101010101" pitchFamily="2" charset="-122"/>
                <a:ea typeface="宋体" panose="02010600030101010101" pitchFamily="2" charset="-122"/>
              </a:rPr>
              <a:t>“我的申购”</a:t>
            </a:r>
            <a:r>
              <a:rPr lang="zh-CN" altLang="zh-CN" dirty="0">
                <a:latin typeface="宋体" panose="02010600030101010101" pitchFamily="2" charset="-122"/>
                <a:ea typeface="宋体" panose="02010600030101010101" pitchFamily="2" charset="-122"/>
              </a:rPr>
              <a:t>，点击筛选栏中的</a:t>
            </a:r>
            <a:r>
              <a:rPr lang="zh-CN" altLang="zh-CN" b="1" dirty="0">
                <a:latin typeface="宋体" panose="02010600030101010101" pitchFamily="2" charset="-122"/>
                <a:ea typeface="宋体" panose="02010600030101010101" pitchFamily="2" charset="-122"/>
              </a:rPr>
              <a:t>“待评价”</a:t>
            </a:r>
            <a:r>
              <a:rPr lang="zh-CN" altLang="zh-CN" dirty="0">
                <a:latin typeface="宋体" panose="02010600030101010101" pitchFamily="2" charset="-122"/>
                <a:ea typeface="宋体" panose="02010600030101010101" pitchFamily="2" charset="-122"/>
              </a:rPr>
              <a:t>，即可快速筛选出可评价的申购单。</a:t>
            </a:r>
          </a:p>
          <a:p>
            <a:pPr marL="0" lvl="3">
              <a:lnSpc>
                <a:spcPct val="150000"/>
              </a:lnSpc>
            </a:pPr>
            <a:endParaRPr lang="zh-CN" altLang="zh-CN" dirty="0">
              <a:latin typeface="宋体" panose="02010600030101010101" pitchFamily="2" charset="-122"/>
              <a:ea typeface="宋体" panose="02010600030101010101" pitchFamily="2" charset="-122"/>
            </a:endParaRPr>
          </a:p>
        </p:txBody>
      </p:sp>
      <p:sp>
        <p:nvSpPr>
          <p:cNvPr id="6" name="文本框 5"/>
          <p:cNvSpPr txBox="1"/>
          <p:nvPr/>
        </p:nvSpPr>
        <p:spPr>
          <a:xfrm>
            <a:off x="839404" y="3338439"/>
            <a:ext cx="10262278" cy="881139"/>
          </a:xfrm>
          <a:prstGeom prst="rect">
            <a:avLst/>
          </a:prstGeom>
          <a:noFill/>
        </p:spPr>
        <p:txBody>
          <a:bodyPr wrap="square">
            <a:spAutoFit/>
          </a:bodyPr>
          <a:lstStyle/>
          <a:p>
            <a:pPr marL="0" lvl="3" algn="just">
              <a:lnSpc>
                <a:spcPct val="150000"/>
              </a:lnSpc>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2</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dirty="0">
                <a:latin typeface="宋体" panose="02010600030101010101" pitchFamily="2" charset="-122"/>
                <a:ea typeface="宋体" panose="02010600030101010101" pitchFamily="2" charset="-122"/>
              </a:rPr>
              <a:t>找到需要评价的申购单，将鼠标移动到对应的</a:t>
            </a:r>
            <a:r>
              <a:rPr lang="zh-CN" altLang="zh-CN" b="1" dirty="0">
                <a:latin typeface="宋体" panose="02010600030101010101" pitchFamily="2" charset="-122"/>
                <a:ea typeface="宋体" panose="02010600030101010101" pitchFamily="2" charset="-122"/>
              </a:rPr>
              <a:t>“更多操作”</a:t>
            </a:r>
            <a:r>
              <a:rPr lang="zh-CN" altLang="zh-CN" dirty="0">
                <a:latin typeface="宋体" panose="02010600030101010101" pitchFamily="2" charset="-122"/>
                <a:ea typeface="宋体" panose="02010600030101010101" pitchFamily="2" charset="-122"/>
              </a:rPr>
              <a:t>按钮上，在弹出的下拉菜单中，点击</a:t>
            </a:r>
            <a:r>
              <a:rPr lang="zh-CN" altLang="zh-CN" b="1" dirty="0">
                <a:latin typeface="宋体" panose="02010600030101010101" pitchFamily="2" charset="-122"/>
                <a:ea typeface="宋体" panose="02010600030101010101" pitchFamily="2" charset="-122"/>
              </a:rPr>
              <a:t>“评价”</a:t>
            </a:r>
            <a:r>
              <a:rPr lang="zh-CN" altLang="zh-CN" dirty="0">
                <a:latin typeface="宋体" panose="02010600030101010101" pitchFamily="2" charset="-122"/>
                <a:ea typeface="宋体" panose="02010600030101010101" pitchFamily="2" charset="-122"/>
              </a:rPr>
              <a:t>后进入评价页面。</a:t>
            </a:r>
          </a:p>
        </p:txBody>
      </p:sp>
      <p:pic>
        <p:nvPicPr>
          <p:cNvPr id="3" name="图片 2"/>
          <p:cNvPicPr>
            <a:picLocks noChangeAspect="1"/>
          </p:cNvPicPr>
          <p:nvPr/>
        </p:nvPicPr>
        <p:blipFill>
          <a:blip r:embed="rId4"/>
          <a:stretch>
            <a:fillRect/>
          </a:stretch>
        </p:blipFill>
        <p:spPr>
          <a:xfrm>
            <a:off x="3069233" y="2411134"/>
            <a:ext cx="6075291" cy="1012305"/>
          </a:xfrm>
          <a:prstGeom prst="rect">
            <a:avLst/>
          </a:prstGeom>
        </p:spPr>
      </p:pic>
      <p:pic>
        <p:nvPicPr>
          <p:cNvPr id="4" name="图片 3"/>
          <p:cNvPicPr>
            <a:picLocks noChangeAspect="1"/>
          </p:cNvPicPr>
          <p:nvPr/>
        </p:nvPicPr>
        <p:blipFill>
          <a:blip r:embed="rId5"/>
          <a:stretch>
            <a:fillRect/>
          </a:stretch>
        </p:blipFill>
        <p:spPr>
          <a:xfrm>
            <a:off x="3413142" y="3879867"/>
            <a:ext cx="5514803" cy="2565519"/>
          </a:xfrm>
          <a:prstGeom prst="rect">
            <a:avLst/>
          </a:prstGeom>
        </p:spPr>
      </p:pic>
      <p:pic>
        <p:nvPicPr>
          <p:cNvPr id="7" name="图片 6"/>
          <p:cNvPicPr>
            <a:picLocks noChangeAspect="1"/>
          </p:cNvPicPr>
          <p:nvPr/>
        </p:nvPicPr>
        <p:blipFill>
          <a:blip r:embed="rId6"/>
          <a:stretch>
            <a:fillRect/>
          </a:stretch>
        </p:blipFill>
        <p:spPr>
          <a:xfrm>
            <a:off x="8036156" y="1105828"/>
            <a:ext cx="3983940" cy="4655488"/>
          </a:xfrm>
          <a:prstGeom prst="rect">
            <a:avLst/>
          </a:prstGeom>
        </p:spPr>
      </p:pic>
      <p:pic>
        <p:nvPicPr>
          <p:cNvPr id="9" name="已粘贴的影片.png" descr="已粘贴的影片.png"/>
          <p:cNvPicPr>
            <a:picLocks noChangeAspect="1"/>
          </p:cNvPicPr>
          <p:nvPr/>
        </p:nvPicPr>
        <p:blipFill>
          <a:blip r:embed="rId7">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10" name="已粘贴的影片.png" descr="已粘贴的影片.png"/>
          <p:cNvPicPr>
            <a:picLocks noChangeAspect="1"/>
          </p:cNvPicPr>
          <p:nvPr/>
        </p:nvPicPr>
        <p:blipFill>
          <a:blip r:embed="rId8"/>
          <a:srcRect r="67418"/>
          <a:stretch>
            <a:fillRect/>
          </a:stretch>
        </p:blipFill>
        <p:spPr>
          <a:xfrm>
            <a:off x="9816465" y="119380"/>
            <a:ext cx="1969770" cy="1943100"/>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grpSp>
        <p:nvGrpSpPr>
          <p:cNvPr id="43" name="组合 42"/>
          <p:cNvGrpSpPr/>
          <p:nvPr/>
        </p:nvGrpSpPr>
        <p:grpSpPr>
          <a:xfrm rot="15433288">
            <a:off x="2244189" y="-1939496"/>
            <a:ext cx="8481704" cy="9397093"/>
            <a:chOff x="4297364" y="903288"/>
            <a:chExt cx="2946834" cy="3067178"/>
          </a:xfrm>
          <a:solidFill>
            <a:schemeClr val="bg1">
              <a:lumMod val="65000"/>
              <a:alpha val="3000"/>
            </a:schemeClr>
          </a:solidFill>
        </p:grpSpPr>
        <p:sp>
          <p:nvSpPr>
            <p:cNvPr id="44"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5"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6"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7"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8"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49" name="组合 48"/>
          <p:cNvGrpSpPr/>
          <p:nvPr/>
        </p:nvGrpSpPr>
        <p:grpSpPr>
          <a:xfrm>
            <a:off x="925225" y="6103932"/>
            <a:ext cx="11512319" cy="1438068"/>
            <a:chOff x="925225" y="6103932"/>
            <a:chExt cx="11512319" cy="1438068"/>
          </a:xfrm>
        </p:grpSpPr>
        <p:sp>
          <p:nvSpPr>
            <p:cNvPr id="51"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2"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3"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55"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cxnSp>
        <p:nvCxnSpPr>
          <p:cNvPr id="57" name="直接连接符 56"/>
          <p:cNvCxnSpPr/>
          <p:nvPr/>
        </p:nvCxnSpPr>
        <p:spPr>
          <a:xfrm>
            <a:off x="999332" y="1139107"/>
            <a:ext cx="0" cy="3764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84877" y="998950"/>
            <a:ext cx="10571335" cy="1435136"/>
          </a:xfrm>
          <a:prstGeom prst="rect">
            <a:avLst/>
          </a:prstGeom>
          <a:noFill/>
        </p:spPr>
        <p:txBody>
          <a:bodyPr wrap="square">
            <a:spAutoFit/>
          </a:bodyPr>
          <a:lstStyle/>
          <a:p>
            <a:pPr marL="914400" lvl="1" indent="-457200" algn="just">
              <a:lnSpc>
                <a:spcPct val="150000"/>
              </a:lnSpc>
              <a:buFont typeface="+mj-lt"/>
              <a:buAutoNum type="alphaLcParenR" startAt="3"/>
            </a:pPr>
            <a:r>
              <a:rPr lang="zh-CN" altLang="en-US"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rPr>
              <a:t>评价</a:t>
            </a:r>
            <a:endParaRPr lang="zh-CN" altLang="zh-CN" sz="2400" b="1" kern="100" dirty="0">
              <a:solidFill>
                <a:srgbClr val="2F5496"/>
              </a:solidFill>
              <a:effectLst/>
              <a:latin typeface="宋体" panose="02010600030101010101" pitchFamily="2" charset="-122"/>
              <a:ea typeface="宋体" panose="02010600030101010101" pitchFamily="2" charset="-122"/>
              <a:cs typeface="Times New Roman" panose="02020603050405020304" pitchFamily="18" charset="0"/>
            </a:endParaRPr>
          </a:p>
          <a:p>
            <a:pPr marL="0" lvl="3">
              <a:lnSpc>
                <a:spcPct val="150000"/>
              </a:lnSpc>
            </a:pP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进入评价页面后，找到需要评价的供应商，通过</a:t>
            </a:r>
            <a:r>
              <a:rPr lang="zh-CN" altLang="zh-CN" b="1" dirty="0">
                <a:latin typeface="宋体" panose="02010600030101010101" pitchFamily="2" charset="-122"/>
                <a:ea typeface="宋体" panose="02010600030101010101" pitchFamily="2" charset="-122"/>
              </a:rPr>
              <a:t>点击星星图标</a:t>
            </a:r>
            <a:r>
              <a:rPr lang="zh-CN" altLang="zh-CN" dirty="0">
                <a:latin typeface="宋体" panose="02010600030101010101" pitchFamily="2" charset="-122"/>
                <a:ea typeface="宋体" panose="02010600030101010101" pitchFamily="2" charset="-122"/>
              </a:rPr>
              <a:t>（例如评</a:t>
            </a:r>
            <a:r>
              <a:rPr lang="en-US" altLang="zh-CN" dirty="0">
                <a:latin typeface="宋体" panose="02010600030101010101" pitchFamily="2" charset="-122"/>
                <a:ea typeface="宋体" panose="02010600030101010101" pitchFamily="2" charset="-122"/>
              </a:rPr>
              <a:t>4</a:t>
            </a:r>
            <a:r>
              <a:rPr lang="zh-CN" altLang="zh-CN" dirty="0">
                <a:latin typeface="宋体" panose="02010600030101010101" pitchFamily="2" charset="-122"/>
                <a:ea typeface="宋体" panose="02010600030101010101" pitchFamily="2" charset="-122"/>
              </a:rPr>
              <a:t>分，则点击左数第四颗星星）来进行</a:t>
            </a:r>
            <a:r>
              <a:rPr lang="zh-CN" altLang="zh-CN" b="1" dirty="0">
                <a:latin typeface="宋体" panose="02010600030101010101" pitchFamily="2" charset="-122"/>
                <a:ea typeface="宋体" panose="02010600030101010101" pitchFamily="2" charset="-122"/>
              </a:rPr>
              <a:t>评分</a:t>
            </a:r>
            <a:r>
              <a:rPr lang="zh-CN" altLang="zh-CN" dirty="0">
                <a:latin typeface="宋体" panose="02010600030101010101" pitchFamily="2" charset="-122"/>
                <a:ea typeface="宋体" panose="02010600030101010101" pitchFamily="2" charset="-122"/>
              </a:rPr>
              <a:t>，评分完成后请务必点击</a:t>
            </a:r>
            <a:r>
              <a:rPr lang="zh-CN" altLang="zh-CN" b="1" dirty="0">
                <a:latin typeface="宋体" panose="02010600030101010101" pitchFamily="2" charset="-122"/>
                <a:ea typeface="宋体" panose="02010600030101010101" pitchFamily="2" charset="-122"/>
              </a:rPr>
              <a:t>“提交”</a:t>
            </a:r>
            <a:r>
              <a:rPr lang="zh-CN" altLang="zh-CN" dirty="0">
                <a:latin typeface="宋体" panose="02010600030101010101" pitchFamily="2" charset="-122"/>
                <a:ea typeface="宋体" panose="02010600030101010101" pitchFamily="2" charset="-122"/>
              </a:rPr>
              <a:t>以保存评分。</a:t>
            </a:r>
          </a:p>
        </p:txBody>
      </p:sp>
      <p:sp>
        <p:nvSpPr>
          <p:cNvPr id="6" name="文本框 5"/>
          <p:cNvSpPr txBox="1"/>
          <p:nvPr/>
        </p:nvSpPr>
        <p:spPr>
          <a:xfrm>
            <a:off x="960825" y="4542429"/>
            <a:ext cx="10262278" cy="1200329"/>
          </a:xfrm>
          <a:prstGeom prst="rect">
            <a:avLst/>
          </a:prstGeom>
          <a:noFill/>
        </p:spPr>
        <p:txBody>
          <a:bodyPr wrap="square">
            <a:spAutoFit/>
          </a:bodyPr>
          <a:lstStyle/>
          <a:p>
            <a:pPr marL="0" lvl="3" algn="just"/>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rPr>
              <a:t>4</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dirty="0">
                <a:latin typeface="宋体" panose="02010600030101010101" pitchFamily="2" charset="-122"/>
                <a:ea typeface="宋体" panose="02010600030101010101" pitchFamily="2" charset="-122"/>
              </a:rPr>
              <a:t>申购单评价完成后，如果要修改评价，则可以在“我要申购”</a:t>
            </a:r>
            <a:r>
              <a:rPr lang="en-US" altLang="zh-CN"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“我的申购”，在</a:t>
            </a:r>
            <a:r>
              <a:rPr lang="zh-CN" altLang="zh-CN" b="1" dirty="0">
                <a:latin typeface="宋体" panose="02010600030101010101" pitchFamily="2" charset="-122"/>
                <a:ea typeface="宋体" panose="02010600030101010101" pitchFamily="2" charset="-122"/>
              </a:rPr>
              <a:t>筛选栏</a:t>
            </a:r>
            <a:r>
              <a:rPr lang="zh-CN" altLang="zh-CN" dirty="0">
                <a:latin typeface="宋体" panose="02010600030101010101" pitchFamily="2" charset="-122"/>
                <a:ea typeface="宋体" panose="02010600030101010101" pitchFamily="2" charset="-122"/>
              </a:rPr>
              <a:t>中点击</a:t>
            </a:r>
            <a:r>
              <a:rPr lang="zh-CN" altLang="zh-CN" b="1" dirty="0">
                <a:latin typeface="宋体" panose="02010600030101010101" pitchFamily="2" charset="-122"/>
                <a:ea typeface="宋体" panose="02010600030101010101" pitchFamily="2" charset="-122"/>
              </a:rPr>
              <a:t>“已评价”</a:t>
            </a:r>
            <a:r>
              <a:rPr lang="zh-CN" altLang="zh-CN" dirty="0">
                <a:latin typeface="宋体" panose="02010600030101010101" pitchFamily="2" charset="-122"/>
                <a:ea typeface="宋体" panose="02010600030101010101" pitchFamily="2" charset="-122"/>
              </a:rPr>
              <a:t>，快速筛选出已经评价过的申购单，，将鼠标移动到对应的</a:t>
            </a:r>
            <a:r>
              <a:rPr lang="zh-CN" altLang="zh-CN" b="1" dirty="0">
                <a:latin typeface="宋体" panose="02010600030101010101" pitchFamily="2" charset="-122"/>
                <a:ea typeface="宋体" panose="02010600030101010101" pitchFamily="2" charset="-122"/>
              </a:rPr>
              <a:t>“更多操作”</a:t>
            </a:r>
            <a:r>
              <a:rPr lang="zh-CN" altLang="zh-CN" dirty="0">
                <a:latin typeface="宋体" panose="02010600030101010101" pitchFamily="2" charset="-122"/>
                <a:ea typeface="宋体" panose="02010600030101010101" pitchFamily="2" charset="-122"/>
              </a:rPr>
              <a:t>按钮上，在弹出的下拉菜单中，点击</a:t>
            </a:r>
            <a:r>
              <a:rPr lang="zh-CN" altLang="zh-CN" b="1" dirty="0">
                <a:latin typeface="宋体" panose="02010600030101010101" pitchFamily="2" charset="-122"/>
                <a:ea typeface="宋体" panose="02010600030101010101" pitchFamily="2" charset="-122"/>
              </a:rPr>
              <a:t>“评价”</a:t>
            </a:r>
            <a:r>
              <a:rPr lang="zh-CN" altLang="zh-CN" dirty="0">
                <a:latin typeface="宋体" panose="02010600030101010101" pitchFamily="2" charset="-122"/>
                <a:ea typeface="宋体" panose="02010600030101010101" pitchFamily="2" charset="-122"/>
              </a:rPr>
              <a:t>后进入修改评价页面，修改评价操作与初次评价操作相同，不再赘述。</a:t>
            </a:r>
            <a:endParaRPr lang="en-US" altLang="zh-CN" dirty="0">
              <a:latin typeface="宋体" panose="02010600030101010101" pitchFamily="2" charset="-122"/>
              <a:ea typeface="宋体" panose="02010600030101010101" pitchFamily="2" charset="-122"/>
            </a:endParaRPr>
          </a:p>
          <a:p>
            <a:pPr marL="0" lvl="3" algn="just"/>
            <a:r>
              <a:rPr lang="zh-CN" altLang="zh-CN" dirty="0">
                <a:latin typeface="宋体" panose="02010600030101010101" pitchFamily="2" charset="-122"/>
                <a:ea typeface="宋体" panose="02010600030101010101" pitchFamily="2" charset="-122"/>
              </a:rPr>
              <a:t>（注意：修改评价</a:t>
            </a:r>
            <a:r>
              <a:rPr lang="zh-CN" altLang="zh-CN" b="1" dirty="0">
                <a:latin typeface="宋体" panose="02010600030101010101" pitchFamily="2" charset="-122"/>
                <a:ea typeface="宋体" panose="02010600030101010101" pitchFamily="2" charset="-122"/>
              </a:rPr>
              <a:t>有时间限制</a:t>
            </a:r>
            <a:r>
              <a:rPr lang="zh-CN" altLang="zh-CN" dirty="0">
                <a:latin typeface="宋体" panose="02010600030101010101" pitchFamily="2" charset="-122"/>
                <a:ea typeface="宋体" panose="02010600030101010101" pitchFamily="2" charset="-122"/>
              </a:rPr>
              <a:t>，通常是</a:t>
            </a:r>
            <a:r>
              <a:rPr lang="en-US" altLang="zh-CN" dirty="0">
                <a:latin typeface="宋体" panose="02010600030101010101" pitchFamily="2" charset="-122"/>
                <a:ea typeface="宋体" panose="02010600030101010101" pitchFamily="2" charset="-122"/>
              </a:rPr>
              <a:t>1</a:t>
            </a:r>
            <a:r>
              <a:rPr lang="zh-CN" altLang="zh-CN" dirty="0">
                <a:latin typeface="宋体" panose="02010600030101010101" pitchFamily="2" charset="-122"/>
                <a:ea typeface="宋体" panose="02010600030101010101" pitchFamily="2" charset="-122"/>
              </a:rPr>
              <a:t>年，超出时间限制后，则不能再修改评价）</a:t>
            </a:r>
          </a:p>
        </p:txBody>
      </p:sp>
      <p:pic>
        <p:nvPicPr>
          <p:cNvPr id="2" name="图片 1"/>
          <p:cNvPicPr>
            <a:picLocks noChangeAspect="1"/>
          </p:cNvPicPr>
          <p:nvPr/>
        </p:nvPicPr>
        <p:blipFill>
          <a:blip r:embed="rId4"/>
          <a:stretch>
            <a:fillRect/>
          </a:stretch>
        </p:blipFill>
        <p:spPr>
          <a:xfrm>
            <a:off x="3454004" y="2387069"/>
            <a:ext cx="5178675" cy="2142298"/>
          </a:xfrm>
          <a:prstGeom prst="rect">
            <a:avLst/>
          </a:prstGeom>
        </p:spPr>
      </p:pic>
      <p:pic>
        <p:nvPicPr>
          <p:cNvPr id="5" name="图片 4"/>
          <p:cNvPicPr>
            <a:picLocks noChangeAspect="1"/>
          </p:cNvPicPr>
          <p:nvPr/>
        </p:nvPicPr>
        <p:blipFill>
          <a:blip r:embed="rId5"/>
          <a:stretch>
            <a:fillRect/>
          </a:stretch>
        </p:blipFill>
        <p:spPr>
          <a:xfrm>
            <a:off x="3406186" y="5776128"/>
            <a:ext cx="5274310" cy="768350"/>
          </a:xfrm>
          <a:prstGeom prst="rect">
            <a:avLst/>
          </a:prstGeom>
        </p:spPr>
      </p:pic>
      <p:pic>
        <p:nvPicPr>
          <p:cNvPr id="7" name="图片 6"/>
          <p:cNvPicPr>
            <a:picLocks noChangeAspect="1"/>
          </p:cNvPicPr>
          <p:nvPr/>
        </p:nvPicPr>
        <p:blipFill>
          <a:blip r:embed="rId6"/>
          <a:stretch>
            <a:fillRect/>
          </a:stretch>
        </p:blipFill>
        <p:spPr>
          <a:xfrm>
            <a:off x="8036156" y="1105828"/>
            <a:ext cx="3983940" cy="4655488"/>
          </a:xfrm>
          <a:prstGeom prst="rect">
            <a:avLst/>
          </a:prstGeom>
        </p:spPr>
      </p:pic>
      <p:pic>
        <p:nvPicPr>
          <p:cNvPr id="9" name="已粘贴的影片.png" descr="已粘贴的影片.png"/>
          <p:cNvPicPr>
            <a:picLocks noChangeAspect="1"/>
          </p:cNvPicPr>
          <p:nvPr/>
        </p:nvPicPr>
        <p:blipFill>
          <a:blip r:embed="rId7">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pic>
        <p:nvPicPr>
          <p:cNvPr id="10" name="已粘贴的影片.png" descr="已粘贴的影片.png"/>
          <p:cNvPicPr>
            <a:picLocks noChangeAspect="1"/>
          </p:cNvPicPr>
          <p:nvPr/>
        </p:nvPicPr>
        <p:blipFill>
          <a:blip r:embed="rId8"/>
          <a:srcRect r="67418"/>
          <a:stretch>
            <a:fillRect/>
          </a:stretch>
        </p:blipFill>
        <p:spPr>
          <a:xfrm>
            <a:off x="9816465" y="119380"/>
            <a:ext cx="1969770" cy="1943100"/>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3"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15" name="图片 14"/>
          <p:cNvPicPr>
            <a:picLocks noChangeAspect="1"/>
          </p:cNvPicPr>
          <p:nvPr/>
        </p:nvPicPr>
        <p:blipFill>
          <a:blip r:embed="rId5"/>
          <a:stretch>
            <a:fillRect/>
          </a:stretch>
        </p:blipFill>
        <p:spPr>
          <a:xfrm>
            <a:off x="8036156" y="1105828"/>
            <a:ext cx="3983940" cy="4655488"/>
          </a:xfrm>
          <a:prstGeom prst="rect">
            <a:avLst/>
          </a:prstGeom>
        </p:spPr>
      </p:pic>
      <p:pic>
        <p:nvPicPr>
          <p:cNvPr id="16"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
        <p:nvSpPr>
          <p:cNvPr id="33" name="矩形 32"/>
          <p:cNvSpPr/>
          <p:nvPr/>
        </p:nvSpPr>
        <p:spPr>
          <a:xfrm>
            <a:off x="815609" y="2761021"/>
            <a:ext cx="3996857" cy="885973"/>
          </a:xfrm>
          <a:prstGeom prst="rect">
            <a:avLst/>
          </a:prstGeom>
          <a:solidFill>
            <a:schemeClr val="accent1"/>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10" name="矩形: 圆角 4"/>
          <p:cNvSpPr/>
          <p:nvPr/>
        </p:nvSpPr>
        <p:spPr>
          <a:xfrm rot="18995812">
            <a:off x="53273" y="-1496485"/>
            <a:ext cx="1980000" cy="19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17" name="矩形: 圆角 4"/>
          <p:cNvSpPr/>
          <p:nvPr/>
        </p:nvSpPr>
        <p:spPr>
          <a:xfrm rot="18941252">
            <a:off x="-315006" y="-281731"/>
            <a:ext cx="648000" cy="64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3" name="矩形 22"/>
          <p:cNvSpPr/>
          <p:nvPr/>
        </p:nvSpPr>
        <p:spPr>
          <a:xfrm>
            <a:off x="696980" y="1573469"/>
            <a:ext cx="4299936" cy="1089529"/>
          </a:xfrm>
          <a:prstGeom prst="rect">
            <a:avLst/>
          </a:prstGeom>
        </p:spPr>
        <p:txBody>
          <a:bodyPr wrap="square">
            <a:spAutoFit/>
          </a:bodyPr>
          <a:lstStyle/>
          <a:p>
            <a:pPr algn="dist" defTabSz="914400">
              <a:lnSpc>
                <a:spcPct val="90000"/>
              </a:lnSpc>
              <a:spcBef>
                <a:spcPct val="0"/>
              </a:spcBef>
            </a:pPr>
            <a:r>
              <a:rPr lang="en-US" altLang="zh-CN" sz="7200" dirty="0">
                <a:solidFill>
                  <a:schemeClr val="accent1"/>
                </a:solidFill>
                <a:latin typeface="宋体" panose="02010600030101010101" pitchFamily="2" charset="-122"/>
                <a:ea typeface="宋体" panose="02010600030101010101" pitchFamily="2" charset="-122"/>
                <a:cs typeface="+mn-ea"/>
                <a:sym typeface="+mn-lt"/>
              </a:rPr>
              <a:t>THANKS</a:t>
            </a:r>
            <a:endParaRPr lang="zh-CN" altLang="en-US" sz="7200" dirty="0">
              <a:solidFill>
                <a:schemeClr val="accent1"/>
              </a:solidFill>
              <a:latin typeface="宋体" panose="02010600030101010101" pitchFamily="2" charset="-122"/>
              <a:ea typeface="宋体" panose="02010600030101010101" pitchFamily="2" charset="-122"/>
              <a:cs typeface="+mn-ea"/>
              <a:sym typeface="+mn-lt"/>
            </a:endParaRPr>
          </a:p>
        </p:txBody>
      </p:sp>
      <p:sp>
        <p:nvSpPr>
          <p:cNvPr id="24" name="TextBox 891"/>
          <p:cNvSpPr txBox="1"/>
          <p:nvPr/>
        </p:nvSpPr>
        <p:spPr>
          <a:xfrm>
            <a:off x="799225" y="2690970"/>
            <a:ext cx="4013242" cy="923330"/>
          </a:xfrm>
          <a:prstGeom prst="rect">
            <a:avLst/>
          </a:prstGeom>
          <a:noFill/>
        </p:spPr>
        <p:txBody>
          <a:bodyPr wrap="square" rtlCol="0">
            <a:spAutoFit/>
          </a:bodyPr>
          <a:lstStyle/>
          <a:p>
            <a:pPr algn="dist"/>
            <a:r>
              <a:rPr lang="zh-CN" altLang="en-US" sz="5400" dirty="0">
                <a:solidFill>
                  <a:schemeClr val="bg1"/>
                </a:solidFill>
                <a:latin typeface="宋体" panose="02010600030101010101" pitchFamily="2" charset="-122"/>
                <a:ea typeface="宋体" panose="02010600030101010101" pitchFamily="2" charset="-122"/>
                <a:cs typeface="+mn-ea"/>
                <a:sym typeface="+mn-lt"/>
              </a:rPr>
              <a:t>谢谢观看</a:t>
            </a:r>
            <a:endParaRPr lang="zh-CN" altLang="en-US" sz="5400"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sp>
        <p:nvSpPr>
          <p:cNvPr id="34" name="矩形 33"/>
          <p:cNvSpPr/>
          <p:nvPr/>
        </p:nvSpPr>
        <p:spPr>
          <a:xfrm>
            <a:off x="7948929" y="2842150"/>
            <a:ext cx="2312658" cy="840230"/>
          </a:xfrm>
          <a:prstGeom prst="rect">
            <a:avLst/>
          </a:prstGeom>
        </p:spPr>
        <p:txBody>
          <a:bodyPr wrap="square">
            <a:spAutoFit/>
          </a:bodyPr>
          <a:lstStyle/>
          <a:p>
            <a:pPr algn="dist" defTabSz="914400">
              <a:lnSpc>
                <a:spcPct val="90000"/>
              </a:lnSpc>
              <a:spcBef>
                <a:spcPct val="0"/>
              </a:spcBef>
            </a:pPr>
            <a:r>
              <a:rPr lang="en-US" altLang="zh-CN" sz="5400" b="1" dirty="0">
                <a:solidFill>
                  <a:schemeClr val="bg1"/>
                </a:solidFill>
                <a:latin typeface="宋体" panose="02010600030101010101" pitchFamily="2" charset="-122"/>
                <a:ea typeface="宋体" panose="02010600030101010101" pitchFamily="2" charset="-122"/>
                <a:cs typeface="+mn-ea"/>
                <a:sym typeface="+mn-lt"/>
              </a:rPr>
              <a:t>2025</a:t>
            </a:r>
            <a:endParaRPr lang="zh-CN" altLang="en-US" sz="5400" b="1" dirty="0">
              <a:solidFill>
                <a:schemeClr val="bg1"/>
              </a:solidFill>
              <a:latin typeface="宋体" panose="02010600030101010101" pitchFamily="2" charset="-122"/>
              <a:ea typeface="宋体" panose="02010600030101010101" pitchFamily="2" charset="-122"/>
              <a:cs typeface="+mn-ea"/>
              <a:sym typeface="+mn-lt"/>
            </a:endParaRPr>
          </a:p>
        </p:txBody>
      </p:sp>
      <p:grpSp>
        <p:nvGrpSpPr>
          <p:cNvPr id="14" name="组合 13"/>
          <p:cNvGrpSpPr/>
          <p:nvPr/>
        </p:nvGrpSpPr>
        <p:grpSpPr>
          <a:xfrm>
            <a:off x="925225" y="6103932"/>
            <a:ext cx="11512319" cy="1438068"/>
            <a:chOff x="925225" y="6103932"/>
            <a:chExt cx="11512319" cy="1438068"/>
          </a:xfrm>
        </p:grpSpPr>
        <p:sp>
          <p:nvSpPr>
            <p:cNvPr id="19"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0"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1"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36"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grpSp>
      <p:grpSp>
        <p:nvGrpSpPr>
          <p:cNvPr id="37" name="组合 36"/>
          <p:cNvGrpSpPr/>
          <p:nvPr/>
        </p:nvGrpSpPr>
        <p:grpSpPr>
          <a:xfrm rot="15433288">
            <a:off x="2244189" y="-1939496"/>
            <a:ext cx="8481704" cy="9397093"/>
            <a:chOff x="4297364" y="903288"/>
            <a:chExt cx="2946834" cy="3067178"/>
          </a:xfrm>
          <a:solidFill>
            <a:schemeClr val="accent1">
              <a:alpha val="3000"/>
            </a:schemeClr>
          </a:solidFill>
        </p:grpSpPr>
        <p:sp>
          <p:nvSpPr>
            <p:cNvPr id="38"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39"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0"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41"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2"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4" name="组合 3"/>
          <p:cNvGrpSpPr/>
          <p:nvPr/>
        </p:nvGrpSpPr>
        <p:grpSpPr>
          <a:xfrm>
            <a:off x="799225" y="4800015"/>
            <a:ext cx="5104830" cy="472941"/>
            <a:chOff x="4117898" y="3997329"/>
            <a:chExt cx="5104830" cy="472941"/>
          </a:xfrm>
        </p:grpSpPr>
        <p:sp>
          <p:nvSpPr>
            <p:cNvPr id="5" name="文本框 4"/>
            <p:cNvSpPr txBox="1"/>
            <p:nvPr/>
          </p:nvSpPr>
          <p:spPr>
            <a:xfrm>
              <a:off x="4117898" y="4008605"/>
              <a:ext cx="3488718" cy="461665"/>
            </a:xfrm>
            <a:prstGeom prst="rect">
              <a:avLst/>
            </a:prstGeom>
            <a:solidFill>
              <a:srgbClr val="4472C4"/>
            </a:solidFill>
          </p:spPr>
          <p:txBody>
            <a:bodyPr wrap="square" rtlCol="0">
              <a:spAutoFit/>
            </a:bodyPr>
            <a:lstStyle/>
            <a:p>
              <a:pPr algn="ctr"/>
              <a:r>
                <a:rPr lang="zh-CN" altLang="zh-CN" sz="2400" dirty="0">
                  <a:solidFill>
                    <a:schemeClr val="bg1"/>
                  </a:solidFill>
                  <a:latin typeface="宋体" panose="02010600030101010101" pitchFamily="2" charset="-122"/>
                  <a:ea typeface="宋体" panose="02010600030101010101" pitchFamily="2" charset="-122"/>
                </a:rPr>
                <a:t>暨南大学招标采购中心</a:t>
              </a:r>
            </a:p>
          </p:txBody>
        </p:sp>
        <p:grpSp>
          <p:nvGrpSpPr>
            <p:cNvPr id="6" name="组合 5"/>
            <p:cNvGrpSpPr/>
            <p:nvPr/>
          </p:nvGrpSpPr>
          <p:grpSpPr>
            <a:xfrm>
              <a:off x="7751022" y="3997329"/>
              <a:ext cx="1471706" cy="468000"/>
              <a:chOff x="6570016" y="3972229"/>
              <a:chExt cx="1471706" cy="468000"/>
            </a:xfrm>
          </p:grpSpPr>
          <p:sp>
            <p:nvSpPr>
              <p:cNvPr id="7" name="矩形 6"/>
              <p:cNvSpPr/>
              <p:nvPr/>
            </p:nvSpPr>
            <p:spPr>
              <a:xfrm>
                <a:off x="6570016" y="3972229"/>
                <a:ext cx="1471706" cy="468000"/>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sp>
            <p:nvSpPr>
              <p:cNvPr id="12" name="文本框 11"/>
              <p:cNvSpPr txBox="1"/>
              <p:nvPr/>
            </p:nvSpPr>
            <p:spPr>
              <a:xfrm>
                <a:off x="6583325" y="4036952"/>
                <a:ext cx="1445088" cy="338554"/>
              </a:xfrm>
              <a:prstGeom prst="rect">
                <a:avLst/>
              </a:prstGeom>
              <a:noFill/>
            </p:spPr>
            <p:txBody>
              <a:bodyPr wrap="square" rtlCol="0">
                <a:spAutoFit/>
              </a:bodyPr>
              <a:lstStyle/>
              <a:p>
                <a:pPr algn="ctr"/>
                <a:r>
                  <a:rPr lang="en-US" altLang="zh-CN" sz="1600" dirty="0">
                    <a:latin typeface="宋体" panose="02010600030101010101" pitchFamily="2" charset="-122"/>
                    <a:ea typeface="宋体" panose="02010600030101010101" pitchFamily="2" charset="-122"/>
                    <a:cs typeface="+mn-ea"/>
                    <a:sym typeface="+mn-lt"/>
                  </a:rPr>
                  <a:t>2025</a:t>
                </a:r>
                <a:r>
                  <a:rPr lang="zh-CN" altLang="en-US" sz="1600" dirty="0">
                    <a:latin typeface="宋体" panose="02010600030101010101" pitchFamily="2" charset="-122"/>
                    <a:ea typeface="宋体" panose="02010600030101010101" pitchFamily="2" charset="-122"/>
                    <a:cs typeface="+mn-ea"/>
                    <a:sym typeface="+mn-lt"/>
                  </a:rPr>
                  <a:t>年</a:t>
                </a:r>
                <a:r>
                  <a:rPr lang="en-US" altLang="zh-CN" sz="1600" dirty="0">
                    <a:latin typeface="宋体" panose="02010600030101010101" pitchFamily="2" charset="-122"/>
                    <a:ea typeface="宋体" panose="02010600030101010101" pitchFamily="2" charset="-122"/>
                    <a:cs typeface="+mn-ea"/>
                    <a:sym typeface="+mn-lt"/>
                  </a:rPr>
                  <a:t>6</a:t>
                </a:r>
                <a:r>
                  <a:rPr lang="zh-CN" altLang="en-US" sz="1600" dirty="0">
                    <a:latin typeface="宋体" panose="02010600030101010101" pitchFamily="2" charset="-122"/>
                    <a:ea typeface="宋体" panose="02010600030101010101" pitchFamily="2" charset="-122"/>
                    <a:cs typeface="+mn-ea"/>
                    <a:sym typeface="+mn-lt"/>
                  </a:rPr>
                  <a:t>月</a:t>
                </a:r>
              </a:p>
            </p:txBody>
          </p:sp>
        </p:grpSp>
      </p:grpSp>
      <p:sp>
        <p:nvSpPr>
          <p:cNvPr id="13" name="TextBox 891"/>
          <p:cNvSpPr txBox="1"/>
          <p:nvPr/>
        </p:nvSpPr>
        <p:spPr>
          <a:xfrm>
            <a:off x="696980" y="3795253"/>
            <a:ext cx="5616643" cy="769441"/>
          </a:xfrm>
          <a:prstGeom prst="rect">
            <a:avLst/>
          </a:prstGeom>
          <a:noFill/>
        </p:spPr>
        <p:txBody>
          <a:bodyPr wrap="square" rtlCol="0">
            <a:spAutoFit/>
          </a:bodyPr>
          <a:lstStyle/>
          <a:p>
            <a:pPr algn="dist"/>
            <a:r>
              <a:rPr lang="zh-CN" altLang="en-US" sz="44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 竞价网采购操作手册</a:t>
            </a:r>
            <a:endParaRPr lang="zh-CN" altLang="en-US" sz="5400"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par>
                                <p:cTn id="16" presetID="21" presetClass="entr" presetSubtype="1" fill="hold" nodeType="withEffect">
                                  <p:stCondLst>
                                    <p:cond delay="1000"/>
                                  </p:stCondLst>
                                  <p:childTnLst>
                                    <p:set>
                                      <p:cBhvr>
                                        <p:cTn id="17" dur="1" fill="hold">
                                          <p:stCondLst>
                                            <p:cond delay="0"/>
                                          </p:stCondLst>
                                        </p:cTn>
                                        <p:tgtEl>
                                          <p:spTgt spid="37"/>
                                        </p:tgtEl>
                                        <p:attrNameLst>
                                          <p:attrName>style.visibility</p:attrName>
                                        </p:attrNameLst>
                                      </p:cBhvr>
                                      <p:to>
                                        <p:strVal val="visible"/>
                                      </p:to>
                                    </p:set>
                                    <p:animEffect transition="in" filter="wheel(1)">
                                      <p:cBhvr>
                                        <p:cTn id="18"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3"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4" name="图片 3"/>
          <p:cNvPicPr>
            <a:picLocks noChangeAspect="1"/>
          </p:cNvPicPr>
          <p:nvPr/>
        </p:nvPicPr>
        <p:blipFill>
          <a:blip r:embed="rId5"/>
          <a:stretch>
            <a:fillRect/>
          </a:stretch>
        </p:blipFill>
        <p:spPr>
          <a:xfrm>
            <a:off x="8036156" y="1105828"/>
            <a:ext cx="3983940" cy="4655488"/>
          </a:xfrm>
          <a:prstGeom prst="rect">
            <a:avLst/>
          </a:prstGeom>
        </p:spPr>
      </p:pic>
      <p:pic>
        <p:nvPicPr>
          <p:cNvPr id="5"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
        <p:nvSpPr>
          <p:cNvPr id="8" name="TextBox 7"/>
          <p:cNvSpPr txBox="1"/>
          <p:nvPr/>
        </p:nvSpPr>
        <p:spPr>
          <a:xfrm>
            <a:off x="1186854" y="1511077"/>
            <a:ext cx="3057247" cy="584775"/>
          </a:xfrm>
          <a:prstGeom prst="rect">
            <a:avLst/>
          </a:prstGeom>
          <a:noFill/>
        </p:spPr>
        <p:txBody>
          <a:bodyPr wrap="none" rtlCol="0">
            <a:spAutoFit/>
          </a:bodyPr>
          <a:lstStyle/>
          <a:p>
            <a:r>
              <a:rPr lang="zh-CN" altLang="en-US" sz="3200" dirty="0">
                <a:solidFill>
                  <a:schemeClr val="tx1">
                    <a:lumMod val="75000"/>
                    <a:lumOff val="25000"/>
                  </a:schemeClr>
                </a:solidFill>
                <a:latin typeface="宋体" panose="02010600030101010101" pitchFamily="2" charset="-122"/>
                <a:ea typeface="宋体" panose="02010600030101010101" pitchFamily="2" charset="-122"/>
                <a:cs typeface="+mn-ea"/>
                <a:sym typeface="+mn-lt"/>
              </a:rPr>
              <a:t>待处理事项简介</a:t>
            </a:r>
          </a:p>
        </p:txBody>
      </p:sp>
      <p:sp>
        <p:nvSpPr>
          <p:cNvPr id="10" name="TextBox 24"/>
          <p:cNvSpPr txBox="1"/>
          <p:nvPr/>
        </p:nvSpPr>
        <p:spPr>
          <a:xfrm>
            <a:off x="533615" y="2264473"/>
            <a:ext cx="4343219" cy="3323971"/>
          </a:xfrm>
          <a:prstGeom prst="rect">
            <a:avLst/>
          </a:prstGeom>
          <a:noFill/>
        </p:spPr>
        <p:txBody>
          <a:bodyPr wrap="square" lIns="91423" tIns="45712" rIns="91423" bIns="45712" rtlCol="0">
            <a:spAutoFit/>
          </a:bodyPr>
          <a:lstStyle/>
          <a:p>
            <a:pPr defTabSz="1217930">
              <a:lnSpc>
                <a:spcPct val="150000"/>
              </a:lnSpc>
              <a:defRPr/>
            </a:pPr>
            <a:r>
              <a:rPr lang="zh-CN" altLang="en-US" sz="2000" dirty="0">
                <a:solidFill>
                  <a:schemeClr val="tx1">
                    <a:lumMod val="85000"/>
                    <a:lumOff val="15000"/>
                  </a:schemeClr>
                </a:solidFill>
                <a:latin typeface="宋体" panose="02010600030101010101" pitchFamily="2" charset="-122"/>
                <a:ea typeface="宋体" panose="02010600030101010101" pitchFamily="2" charset="-122"/>
                <a:cs typeface="+mn-ea"/>
                <a:sym typeface="+mn-lt"/>
              </a:rPr>
              <a:t>用户登录后会在</a:t>
            </a:r>
            <a:r>
              <a:rPr lang="zh-CN" altLang="en-US" sz="2000" b="1" dirty="0">
                <a:solidFill>
                  <a:schemeClr val="tx1">
                    <a:lumMod val="85000"/>
                    <a:lumOff val="15000"/>
                  </a:schemeClr>
                </a:solidFill>
                <a:latin typeface="宋体" panose="02010600030101010101" pitchFamily="2" charset="-122"/>
                <a:ea typeface="宋体" panose="02010600030101010101" pitchFamily="2" charset="-122"/>
                <a:cs typeface="+mn-ea"/>
                <a:sym typeface="+mn-lt"/>
              </a:rPr>
              <a:t>首页</a:t>
            </a:r>
            <a:r>
              <a:rPr lang="zh-CN" altLang="en-US" sz="2000" dirty="0">
                <a:solidFill>
                  <a:schemeClr val="tx1">
                    <a:lumMod val="85000"/>
                    <a:lumOff val="15000"/>
                  </a:schemeClr>
                </a:solidFill>
                <a:latin typeface="宋体" panose="02010600030101010101" pitchFamily="2" charset="-122"/>
                <a:ea typeface="宋体" panose="02010600030101010101" pitchFamily="2" charset="-122"/>
                <a:cs typeface="+mn-ea"/>
                <a:sym typeface="+mn-lt"/>
              </a:rPr>
              <a:t>显示</a:t>
            </a:r>
            <a:r>
              <a:rPr lang="zh-CN" altLang="en-US" sz="2000" b="1" dirty="0">
                <a:solidFill>
                  <a:schemeClr val="tx1">
                    <a:lumMod val="85000"/>
                    <a:lumOff val="15000"/>
                  </a:schemeClr>
                </a:solidFill>
                <a:latin typeface="宋体" panose="02010600030101010101" pitchFamily="2" charset="-122"/>
                <a:ea typeface="宋体" panose="02010600030101010101" pitchFamily="2" charset="-122"/>
                <a:cs typeface="+mn-ea"/>
                <a:sym typeface="+mn-lt"/>
              </a:rPr>
              <a:t>待处理事项</a:t>
            </a:r>
            <a:r>
              <a:rPr lang="zh-CN" altLang="en-US" sz="2000" dirty="0">
                <a:solidFill>
                  <a:schemeClr val="tx1">
                    <a:lumMod val="85000"/>
                    <a:lumOff val="15000"/>
                  </a:schemeClr>
                </a:solidFill>
                <a:latin typeface="宋体" panose="02010600030101010101" pitchFamily="2" charset="-122"/>
                <a:ea typeface="宋体" panose="02010600030101010101" pitchFamily="2" charset="-122"/>
                <a:cs typeface="+mn-ea"/>
                <a:sym typeface="+mn-lt"/>
              </a:rPr>
              <a:t>，图标右上角的数字则表示</a:t>
            </a:r>
            <a:r>
              <a:rPr lang="zh-CN" altLang="en-US" sz="2000" b="1" dirty="0">
                <a:solidFill>
                  <a:schemeClr val="tx1">
                    <a:lumMod val="85000"/>
                    <a:lumOff val="15000"/>
                  </a:schemeClr>
                </a:solidFill>
                <a:latin typeface="宋体" panose="02010600030101010101" pitchFamily="2" charset="-122"/>
                <a:ea typeface="宋体" panose="02010600030101010101" pitchFamily="2" charset="-122"/>
                <a:cs typeface="+mn-ea"/>
                <a:sym typeface="+mn-lt"/>
              </a:rPr>
              <a:t>待办事项数</a:t>
            </a:r>
            <a:r>
              <a:rPr lang="zh-CN" altLang="en-US" sz="2000" dirty="0">
                <a:solidFill>
                  <a:schemeClr val="tx1">
                    <a:lumMod val="85000"/>
                    <a:lumOff val="15000"/>
                  </a:schemeClr>
                </a:solidFill>
                <a:latin typeface="宋体" panose="02010600030101010101" pitchFamily="2" charset="-122"/>
                <a:ea typeface="宋体" panose="02010600030101010101" pitchFamily="2" charset="-122"/>
                <a:cs typeface="+mn-ea"/>
                <a:sym typeface="+mn-lt"/>
              </a:rPr>
              <a:t>，</a:t>
            </a:r>
            <a:r>
              <a:rPr lang="zh-CN" altLang="en-US" sz="2000" b="1" dirty="0">
                <a:solidFill>
                  <a:schemeClr val="tx1">
                    <a:lumMod val="85000"/>
                    <a:lumOff val="15000"/>
                  </a:schemeClr>
                </a:solidFill>
                <a:latin typeface="宋体" panose="02010600030101010101" pitchFamily="2" charset="-122"/>
                <a:ea typeface="宋体" panose="02010600030101010101" pitchFamily="2" charset="-122"/>
                <a:cs typeface="+mn-ea"/>
                <a:sym typeface="+mn-lt"/>
              </a:rPr>
              <a:t>点击图标</a:t>
            </a:r>
            <a:r>
              <a:rPr lang="zh-CN" altLang="en-US" sz="2000" dirty="0">
                <a:solidFill>
                  <a:schemeClr val="tx1">
                    <a:lumMod val="85000"/>
                    <a:lumOff val="15000"/>
                  </a:schemeClr>
                </a:solidFill>
                <a:latin typeface="宋体" panose="02010600030101010101" pitchFamily="2" charset="-122"/>
                <a:ea typeface="宋体" panose="02010600030101010101" pitchFamily="2" charset="-122"/>
                <a:cs typeface="+mn-ea"/>
                <a:sym typeface="+mn-lt"/>
              </a:rPr>
              <a:t>，则可进入对应的菜单去处理相关事项。待处理事项中显示的内容与</a:t>
            </a:r>
            <a:r>
              <a:rPr lang="zh-CN" altLang="en-US" sz="2000" b="1" dirty="0">
                <a:solidFill>
                  <a:schemeClr val="tx1">
                    <a:lumMod val="85000"/>
                    <a:lumOff val="15000"/>
                  </a:schemeClr>
                </a:solidFill>
                <a:latin typeface="宋体" panose="02010600030101010101" pitchFamily="2" charset="-122"/>
                <a:ea typeface="宋体" panose="02010600030101010101" pitchFamily="2" charset="-122"/>
                <a:cs typeface="+mn-ea"/>
                <a:sym typeface="+mn-lt"/>
              </a:rPr>
              <a:t>当前用户的权限</a:t>
            </a:r>
            <a:r>
              <a:rPr lang="zh-CN" altLang="en-US" sz="2000" dirty="0">
                <a:solidFill>
                  <a:schemeClr val="tx1">
                    <a:lumMod val="85000"/>
                    <a:lumOff val="15000"/>
                  </a:schemeClr>
                </a:solidFill>
                <a:latin typeface="宋体" panose="02010600030101010101" pitchFamily="2" charset="-122"/>
                <a:ea typeface="宋体" panose="02010600030101010101" pitchFamily="2" charset="-122"/>
                <a:cs typeface="+mn-ea"/>
                <a:sym typeface="+mn-lt"/>
              </a:rPr>
              <a:t>相关，比如普通老师就不会显示管理菜单（一审、二审、初选管理等）的待处理事项。</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ea"/>
              <a:sym typeface="+mn-lt"/>
            </a:endParaRPr>
          </a:p>
        </p:txBody>
      </p:sp>
      <p:grpSp>
        <p:nvGrpSpPr>
          <p:cNvPr id="30" name="组合 29"/>
          <p:cNvGrpSpPr/>
          <p:nvPr/>
        </p:nvGrpSpPr>
        <p:grpSpPr>
          <a:xfrm rot="15433288">
            <a:off x="2244189" y="-1939496"/>
            <a:ext cx="8481704" cy="9397093"/>
            <a:chOff x="4297364" y="903288"/>
            <a:chExt cx="2946834" cy="3067178"/>
          </a:xfrm>
          <a:solidFill>
            <a:schemeClr val="bg1">
              <a:lumMod val="65000"/>
              <a:alpha val="3000"/>
            </a:schemeClr>
          </a:solidFill>
        </p:grpSpPr>
        <p:sp>
          <p:nvSpPr>
            <p:cNvPr id="31"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32"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33"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34"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35"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36"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latin typeface="宋体" panose="02010600030101010101" pitchFamily="2" charset="-122"/>
              <a:ea typeface="宋体" panose="02010600030101010101" pitchFamily="2" charset="-122"/>
              <a:cs typeface="+mn-ea"/>
              <a:sym typeface="+mn-lt"/>
            </a:endParaRPr>
          </a:p>
        </p:txBody>
      </p:sp>
      <p:sp>
        <p:nvSpPr>
          <p:cNvPr id="37" name="ïş1ídè"/>
          <p:cNvSpPr txBox="1"/>
          <p:nvPr/>
        </p:nvSpPr>
        <p:spPr>
          <a:xfrm>
            <a:off x="126193" y="573068"/>
            <a:ext cx="1803036" cy="389252"/>
          </a:xfrm>
          <a:prstGeom prst="rect">
            <a:avLst/>
          </a:prstGeom>
          <a:noFill/>
        </p:spPr>
        <p:txBody>
          <a:bodyPr wrap="square">
            <a:normAutofit/>
          </a:bodyPr>
          <a:lstStyle/>
          <a:p>
            <a:pPr algn="dist"/>
            <a:r>
              <a:rPr lang="en-US" altLang="zh-CN" dirty="0">
                <a:solidFill>
                  <a:schemeClr val="bg1"/>
                </a:solidFill>
                <a:latin typeface="宋体" panose="02010600030101010101" pitchFamily="2" charset="-122"/>
                <a:ea typeface="宋体" panose="02010600030101010101" pitchFamily="2" charset="-122"/>
                <a:cs typeface="+mn-ea"/>
                <a:sym typeface="+mn-lt"/>
              </a:rPr>
              <a:t>2.</a:t>
            </a:r>
            <a:r>
              <a:rPr lang="zh-CN" altLang="en-US" dirty="0">
                <a:solidFill>
                  <a:schemeClr val="bg1"/>
                </a:solidFill>
                <a:latin typeface="宋体" panose="02010600030101010101" pitchFamily="2" charset="-122"/>
                <a:ea typeface="宋体" panose="02010600030101010101" pitchFamily="2" charset="-122"/>
                <a:cs typeface="+mn-ea"/>
                <a:sym typeface="+mn-lt"/>
              </a:rPr>
              <a:t>待处理事项</a:t>
            </a:r>
          </a:p>
        </p:txBody>
      </p:sp>
      <p:pic>
        <p:nvPicPr>
          <p:cNvPr id="14" name="图片 13"/>
          <p:cNvPicPr/>
          <p:nvPr/>
        </p:nvPicPr>
        <p:blipFill>
          <a:blip r:embed="rId7"/>
          <a:stretch>
            <a:fillRect/>
          </a:stretch>
        </p:blipFill>
        <p:spPr>
          <a:xfrm>
            <a:off x="5003123" y="2367714"/>
            <a:ext cx="6747877" cy="26506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1" presetClass="entr" presetSubtype="1" fill="hold" nodeType="withEffect">
                                  <p:stCondLst>
                                    <p:cond delay="1000"/>
                                  </p:stCondLst>
                                  <p:childTnLst>
                                    <p:set>
                                      <p:cBhvr>
                                        <p:cTn id="9" dur="1" fill="hold">
                                          <p:stCondLst>
                                            <p:cond delay="0"/>
                                          </p:stCondLst>
                                        </p:cTn>
                                        <p:tgtEl>
                                          <p:spTgt spid="30"/>
                                        </p:tgtEl>
                                        <p:attrNameLst>
                                          <p:attrName>style.visibility</p:attrName>
                                        </p:attrNameLst>
                                      </p:cBhvr>
                                      <p:to>
                                        <p:strVal val="visible"/>
                                      </p:to>
                                    </p:set>
                                    <p:animEffect transition="in" filter="wheel(1)">
                                      <p:cBhvr>
                                        <p:cTn id="1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9"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10" name="图片 9"/>
          <p:cNvPicPr>
            <a:picLocks noChangeAspect="1"/>
          </p:cNvPicPr>
          <p:nvPr/>
        </p:nvPicPr>
        <p:blipFill>
          <a:blip r:embed="rId5"/>
          <a:stretch>
            <a:fillRect/>
          </a:stretch>
        </p:blipFill>
        <p:spPr>
          <a:xfrm>
            <a:off x="8036156" y="1105828"/>
            <a:ext cx="3983940" cy="4655488"/>
          </a:xfrm>
          <a:prstGeom prst="rect">
            <a:avLst/>
          </a:prstGeom>
        </p:spPr>
      </p:pic>
      <p:pic>
        <p:nvPicPr>
          <p:cNvPr id="11"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grpSp>
        <p:nvGrpSpPr>
          <p:cNvPr id="2" name="组合 1"/>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4"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5"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6"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7"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14" name="组合 13"/>
          <p:cNvGrpSpPr/>
          <p:nvPr/>
        </p:nvGrpSpPr>
        <p:grpSpPr>
          <a:xfrm>
            <a:off x="-822837" y="-1740227"/>
            <a:ext cx="13690458" cy="9752745"/>
            <a:chOff x="-822837" y="-1740227"/>
            <a:chExt cx="13690458" cy="9752745"/>
          </a:xfrm>
        </p:grpSpPr>
        <p:sp>
          <p:nvSpPr>
            <p:cNvPr id="15" name="任意多边形: 形状 26"/>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ea"/>
                <a:sym typeface="+mn-lt"/>
              </a:endParaRPr>
            </a:p>
          </p:txBody>
        </p:sp>
        <p:sp>
          <p:nvSpPr>
            <p:cNvPr id="16" name="任意多边形: 形状 1"/>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ea"/>
                <a:sym typeface="+mn-lt"/>
              </a:endParaRPr>
            </a:p>
          </p:txBody>
        </p:sp>
      </p:grpSp>
      <p:sp>
        <p:nvSpPr>
          <p:cNvPr id="21" name="椭圆 20"/>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2" name="椭圆 21"/>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宋体" panose="02010600030101010101" pitchFamily="2" charset="-122"/>
              <a:ea typeface="宋体" panose="02010600030101010101" pitchFamily="2" charset="-122"/>
              <a:cs typeface="+mn-ea"/>
              <a:sym typeface="+mn-lt"/>
            </a:endParaRPr>
          </a:p>
        </p:txBody>
      </p:sp>
      <p:sp>
        <p:nvSpPr>
          <p:cNvPr id="23" name="文本框 22"/>
          <p:cNvSpPr txBox="1"/>
          <p:nvPr/>
        </p:nvSpPr>
        <p:spPr>
          <a:xfrm>
            <a:off x="7448663" y="2513546"/>
            <a:ext cx="1425390"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schemeClr val="accent1"/>
                </a:solidFill>
                <a:effectLst/>
                <a:uLnTx/>
                <a:uFillTx/>
                <a:latin typeface="宋体" panose="02010600030101010101" pitchFamily="2" charset="-122"/>
                <a:ea typeface="宋体" panose="02010600030101010101" pitchFamily="2" charset="-122"/>
                <a:cs typeface="+mn-ea"/>
                <a:sym typeface="+mn-lt"/>
              </a:rPr>
              <a:t>03</a:t>
            </a:r>
            <a:endParaRPr kumimoji="0" lang="zh-CN" altLang="en-US" sz="9600" b="1" i="0" u="none" strike="noStrike" kern="1200" cap="none" spc="0" normalizeH="0" baseline="0" noProof="0" dirty="0">
              <a:ln>
                <a:noFill/>
              </a:ln>
              <a:solidFill>
                <a:schemeClr val="accent1"/>
              </a:solidFill>
              <a:effectLst/>
              <a:uLnTx/>
              <a:uFillTx/>
              <a:latin typeface="宋体" panose="02010600030101010101" pitchFamily="2" charset="-122"/>
              <a:ea typeface="宋体" panose="02010600030101010101" pitchFamily="2" charset="-122"/>
              <a:cs typeface="+mn-ea"/>
              <a:sym typeface="+mn-lt"/>
            </a:endParaRPr>
          </a:p>
        </p:txBody>
      </p:sp>
      <p:sp>
        <p:nvSpPr>
          <p:cNvPr id="24" name="矩形 8"/>
          <p:cNvSpPr/>
          <p:nvPr/>
        </p:nvSpPr>
        <p:spPr>
          <a:xfrm>
            <a:off x="1649074" y="2516417"/>
            <a:ext cx="5299411" cy="584775"/>
          </a:xfrm>
          <a:prstGeom prst="rect">
            <a:avLst/>
          </a:prstGeom>
        </p:spPr>
        <p:txBody>
          <a:bodyPr wrap="square">
            <a:spAutoFit/>
          </a:bodyPr>
          <a:lstStyle/>
          <a:p>
            <a:r>
              <a:rPr lang="zh-CN" altLang="en-US" sz="3200" b="1" spc="6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填写申购单（普通用户）</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9"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10" name="图片 9"/>
          <p:cNvPicPr>
            <a:picLocks noChangeAspect="1"/>
          </p:cNvPicPr>
          <p:nvPr/>
        </p:nvPicPr>
        <p:blipFill>
          <a:blip r:embed="rId5"/>
          <a:stretch>
            <a:fillRect/>
          </a:stretch>
        </p:blipFill>
        <p:spPr>
          <a:xfrm>
            <a:off x="8036156" y="1105828"/>
            <a:ext cx="3983940" cy="4655488"/>
          </a:xfrm>
          <a:prstGeom prst="rect">
            <a:avLst/>
          </a:prstGeom>
        </p:spPr>
      </p:pic>
      <p:pic>
        <p:nvPicPr>
          <p:cNvPr id="11"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
        <p:nvSpPr>
          <p:cNvPr id="40" name="Rectangle 84"/>
          <p:cNvSpPr/>
          <p:nvPr/>
        </p:nvSpPr>
        <p:spPr>
          <a:xfrm>
            <a:off x="1" y="797487"/>
            <a:ext cx="140676" cy="139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宋体" panose="02010600030101010101" pitchFamily="2" charset="-122"/>
              <a:ea typeface="宋体" panose="02010600030101010101" pitchFamily="2" charset="-122"/>
              <a:cs typeface="+mn-ea"/>
              <a:sym typeface="+mn-lt"/>
            </a:endParaRPr>
          </a:p>
        </p:txBody>
      </p:sp>
      <p:sp>
        <p:nvSpPr>
          <p:cNvPr id="41" name="TextBox 7"/>
          <p:cNvSpPr txBox="1"/>
          <p:nvPr/>
        </p:nvSpPr>
        <p:spPr>
          <a:xfrm>
            <a:off x="726811" y="1024757"/>
            <a:ext cx="4698722" cy="584775"/>
          </a:xfrm>
          <a:prstGeom prst="rect">
            <a:avLst/>
          </a:prstGeom>
          <a:noFill/>
        </p:spPr>
        <p:txBody>
          <a:bodyPr wrap="none" rtlCol="0">
            <a:spAutoFit/>
          </a:bodyPr>
          <a:lstStyle/>
          <a:p>
            <a:r>
              <a:rPr lang="zh-CN" altLang="en-US" sz="3200" dirty="0">
                <a:solidFill>
                  <a:schemeClr val="tx1">
                    <a:lumMod val="75000"/>
                    <a:lumOff val="25000"/>
                  </a:schemeClr>
                </a:solidFill>
                <a:latin typeface="宋体" panose="02010600030101010101" pitchFamily="2" charset="-122"/>
                <a:ea typeface="宋体" panose="02010600030101010101" pitchFamily="2" charset="-122"/>
                <a:cs typeface="+mn-ea"/>
                <a:sym typeface="+mn-lt"/>
              </a:rPr>
              <a:t>填写申购单（普通用户）</a:t>
            </a:r>
          </a:p>
        </p:txBody>
      </p:sp>
      <p:grpSp>
        <p:nvGrpSpPr>
          <p:cNvPr id="80" name="组合 79"/>
          <p:cNvGrpSpPr/>
          <p:nvPr/>
        </p:nvGrpSpPr>
        <p:grpSpPr>
          <a:xfrm rot="15433288">
            <a:off x="1786990" y="-1953351"/>
            <a:ext cx="8481704" cy="9397093"/>
            <a:chOff x="4297364" y="903288"/>
            <a:chExt cx="2946834" cy="3067178"/>
          </a:xfrm>
          <a:solidFill>
            <a:schemeClr val="bg1">
              <a:lumMod val="65000"/>
              <a:alpha val="3000"/>
            </a:schemeClr>
          </a:solidFill>
        </p:grpSpPr>
        <p:sp>
          <p:nvSpPr>
            <p:cNvPr id="81"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2"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3"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4"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5"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3" name="矩形 2"/>
          <p:cNvSpPr/>
          <p:nvPr/>
        </p:nvSpPr>
        <p:spPr>
          <a:xfrm>
            <a:off x="704735" y="2076929"/>
            <a:ext cx="3320140" cy="369332"/>
          </a:xfrm>
          <a:prstGeom prst="rect">
            <a:avLst/>
          </a:prstGeom>
        </p:spPr>
        <p:txBody>
          <a:bodyPr wrap="none">
            <a:spAutoFit/>
          </a:bodyPr>
          <a:lstStyle/>
          <a:p>
            <a:r>
              <a:rPr lang="zh-CN" altLang="zh-CN" dirty="0">
                <a:latin typeface="宋体" panose="02010600030101010101" pitchFamily="2" charset="-122"/>
                <a:ea typeface="宋体" panose="02010600030101010101" pitchFamily="2" charset="-122"/>
              </a:rPr>
              <a:t>点击</a:t>
            </a:r>
            <a:r>
              <a:rPr lang="zh-CN" altLang="zh-CN" b="1" dirty="0">
                <a:latin typeface="宋体" panose="02010600030101010101" pitchFamily="2" charset="-122"/>
                <a:ea typeface="宋体" panose="02010600030101010101" pitchFamily="2" charset="-122"/>
              </a:rPr>
              <a:t>“我的竞价”</a:t>
            </a:r>
            <a:r>
              <a:rPr lang="en-US" altLang="zh-CN" b="1" dirty="0">
                <a:latin typeface="宋体" panose="02010600030101010101" pitchFamily="2" charset="-122"/>
                <a:ea typeface="宋体" panose="02010600030101010101" pitchFamily="2" charset="-122"/>
              </a:rPr>
              <a:t>-“</a:t>
            </a:r>
            <a:r>
              <a:rPr lang="zh-CN" altLang="zh-CN" b="1" dirty="0">
                <a:latin typeface="宋体" panose="02010600030101010101" pitchFamily="2" charset="-122"/>
                <a:ea typeface="宋体" panose="02010600030101010101" pitchFamily="2" charset="-122"/>
              </a:rPr>
              <a:t>去竞价</a:t>
            </a:r>
            <a:r>
              <a:rPr lang="en-US" altLang="zh-CN" b="1" dirty="0">
                <a:latin typeface="宋体" panose="02010600030101010101" pitchFamily="2" charset="-122"/>
                <a:ea typeface="宋体" panose="02010600030101010101" pitchFamily="2" charset="-122"/>
              </a:rPr>
              <a:t>”</a:t>
            </a:r>
            <a:endParaRPr lang="zh-CN" altLang="zh-CN" dirty="0">
              <a:latin typeface="宋体" panose="02010600030101010101" pitchFamily="2" charset="-122"/>
              <a:ea typeface="宋体" panose="02010600030101010101" pitchFamily="2" charset="-122"/>
            </a:endParaRPr>
          </a:p>
        </p:txBody>
      </p:sp>
      <p:sp>
        <p:nvSpPr>
          <p:cNvPr id="4" name="矩形 3"/>
          <p:cNvSpPr/>
          <p:nvPr/>
        </p:nvSpPr>
        <p:spPr>
          <a:xfrm>
            <a:off x="748587" y="1621223"/>
            <a:ext cx="2327585" cy="568745"/>
          </a:xfrm>
          <a:prstGeom prst="rect">
            <a:avLst/>
          </a:prstGeom>
        </p:spPr>
        <p:txBody>
          <a:bodyPr wrap="square">
            <a:spAutoFit/>
          </a:bodyPr>
          <a:lstStyle/>
          <a:p>
            <a:pPr marL="742950" lvl="1" indent="-285750">
              <a:lnSpc>
                <a:spcPct val="172000"/>
              </a:lnSpc>
              <a:spcAft>
                <a:spcPts val="0"/>
              </a:spcAft>
              <a:buFont typeface="+mj-lt"/>
              <a:buAutoNum type="alphaLcParenR"/>
            </a:pPr>
            <a:r>
              <a:rPr lang="zh-CN" altLang="zh-CN" b="1" kern="100" dirty="0">
                <a:latin typeface="宋体" panose="02010600030101010101" pitchFamily="2" charset="-122"/>
                <a:ea typeface="宋体" panose="02010600030101010101" pitchFamily="2" charset="-122"/>
                <a:cs typeface="Times New Roman" panose="02020603050405020304" pitchFamily="18" charset="0"/>
              </a:rPr>
              <a:t>去申购</a:t>
            </a:r>
            <a:endParaRPr lang="zh-CN" altLang="zh-CN" b="1" kern="100" dirty="0">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5" name="矩形 4"/>
          <p:cNvSpPr/>
          <p:nvPr/>
        </p:nvSpPr>
        <p:spPr>
          <a:xfrm>
            <a:off x="4691857" y="1507090"/>
            <a:ext cx="2794539" cy="568745"/>
          </a:xfrm>
          <a:prstGeom prst="rect">
            <a:avLst/>
          </a:prstGeom>
        </p:spPr>
        <p:txBody>
          <a:bodyPr wrap="square">
            <a:spAutoFit/>
          </a:bodyPr>
          <a:lstStyle/>
          <a:p>
            <a:pPr marL="685800" lvl="1" indent="-228600" algn="ctr">
              <a:lnSpc>
                <a:spcPct val="172000"/>
              </a:lnSpc>
              <a:spcAft>
                <a:spcPts val="0"/>
              </a:spcAft>
              <a:buFont typeface="+mj-lt"/>
              <a:buAutoNum type="alphaLcParenR" startAt="2"/>
            </a:pPr>
            <a:r>
              <a:rPr lang="zh-CN" altLang="zh-CN" b="1" kern="100" dirty="0">
                <a:latin typeface="宋体" panose="02010600030101010101" pitchFamily="2" charset="-122"/>
                <a:ea typeface="宋体" panose="02010600030101010101" pitchFamily="2" charset="-122"/>
                <a:cs typeface="Times New Roman" panose="02020603050405020304" pitchFamily="18" charset="0"/>
              </a:rPr>
              <a:t>选择采购类型</a:t>
            </a:r>
            <a:endParaRPr lang="zh-CN" altLang="zh-CN" b="1" kern="100" dirty="0">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6" name="矩形 5"/>
          <p:cNvSpPr/>
          <p:nvPr/>
        </p:nvSpPr>
        <p:spPr>
          <a:xfrm>
            <a:off x="4429919" y="1981397"/>
            <a:ext cx="6096000" cy="646331"/>
          </a:xfrm>
          <a:prstGeom prst="rect">
            <a:avLst/>
          </a:prstGeom>
        </p:spPr>
        <p:txBody>
          <a:bodyPr>
            <a:spAutoFit/>
          </a:bodyPr>
          <a:lstStyle/>
          <a:p>
            <a:pPr algn="just">
              <a:spcAft>
                <a:spcPts val="0"/>
              </a:spcAft>
            </a:pPr>
            <a:r>
              <a:rPr lang="zh-CN" altLang="zh-CN" kern="100" dirty="0">
                <a:latin typeface="宋体" panose="02010600030101010101" pitchFamily="2" charset="-122"/>
                <a:ea typeface="宋体" panose="02010600030101010101" pitchFamily="2" charset="-122"/>
                <a:cs typeface="Times New Roman" panose="02020603050405020304" pitchFamily="18" charset="0"/>
              </a:rPr>
              <a:t>在右侧栏中选择所需的</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采购类型</a:t>
            </a:r>
            <a:r>
              <a:rPr lang="zh-CN" altLang="zh-CN" kern="100" dirty="0">
                <a:latin typeface="宋体" panose="02010600030101010101" pitchFamily="2" charset="-122"/>
                <a:ea typeface="宋体" panose="02010600030101010101" pitchFamily="2" charset="-122"/>
                <a:cs typeface="Times New Roman" panose="02020603050405020304" pitchFamily="18" charset="0"/>
              </a:rPr>
              <a:t>（如：通用竞价和非竞价），点击对应的图标，即可进入填单页面。</a:t>
            </a:r>
          </a:p>
        </p:txBody>
      </p:sp>
      <p:pic>
        <p:nvPicPr>
          <p:cNvPr id="25" name="图片 24"/>
          <p:cNvPicPr/>
          <p:nvPr/>
        </p:nvPicPr>
        <p:blipFill>
          <a:blip r:embed="rId7">
            <a:extLst>
              <a:ext uri="{28A0092B-C50C-407E-A947-70E740481C1C}">
                <a14:useLocalDpi xmlns:a14="http://schemas.microsoft.com/office/drawing/2010/main" val="0"/>
              </a:ext>
            </a:extLst>
          </a:blip>
          <a:stretch>
            <a:fillRect/>
          </a:stretch>
        </p:blipFill>
        <p:spPr>
          <a:xfrm>
            <a:off x="4691857" y="2727867"/>
            <a:ext cx="5635702" cy="2123529"/>
          </a:xfrm>
          <a:prstGeom prst="rect">
            <a:avLst/>
          </a:prstGeom>
        </p:spPr>
      </p:pic>
      <p:sp>
        <p:nvSpPr>
          <p:cNvPr id="7" name="矩形 6"/>
          <p:cNvSpPr/>
          <p:nvPr/>
        </p:nvSpPr>
        <p:spPr>
          <a:xfrm>
            <a:off x="4678627" y="4765264"/>
            <a:ext cx="6504695" cy="1569660"/>
          </a:xfrm>
          <a:prstGeom prst="rect">
            <a:avLst/>
          </a:prstGeom>
        </p:spPr>
        <p:txBody>
          <a:bodyPr wrap="square">
            <a:spAutoFit/>
          </a:bodyPr>
          <a:lstStyle/>
          <a:p>
            <a:pPr algn="just">
              <a:spcAft>
                <a:spcPts val="0"/>
              </a:spcAft>
            </a:pP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例如：</a:t>
            </a:r>
            <a:endParaRPr lang="en-US" altLang="zh-CN" sz="2400" kern="100" dirty="0">
              <a:latin typeface="宋体" panose="02010600030101010101" pitchFamily="2" charset="-122"/>
              <a:ea typeface="宋体" panose="02010600030101010101" pitchFamily="2" charset="-122"/>
              <a:cs typeface="Times New Roman" panose="02020603050405020304" pitchFamily="18" charset="0"/>
            </a:endParaRPr>
          </a:p>
          <a:p>
            <a:pPr algn="just">
              <a:spcAft>
                <a:spcPts val="0"/>
              </a:spcAft>
            </a:pPr>
            <a:r>
              <a:rPr lang="zh-CN" altLang="zh-CN" sz="2400" kern="100" dirty="0">
                <a:solidFill>
                  <a:srgbClr val="FF0000"/>
                </a:solidFill>
                <a:highlight>
                  <a:srgbClr val="FFFF00"/>
                </a:highlight>
                <a:latin typeface="宋体" panose="02010600030101010101" pitchFamily="2" charset="-122"/>
                <a:ea typeface="宋体" panose="02010600030101010101" pitchFamily="2" charset="-122"/>
                <a:cs typeface="Times New Roman" panose="02020603050405020304" pitchFamily="18" charset="0"/>
              </a:rPr>
              <a:t>设备类选择通用竞价</a:t>
            </a:r>
            <a:endParaRPr lang="en-US" altLang="zh-CN" sz="1600" kern="100" dirty="0">
              <a:highlight>
                <a:srgbClr val="FFFF00"/>
              </a:highlight>
              <a:latin typeface="宋体" panose="02010600030101010101" pitchFamily="2" charset="-122"/>
              <a:ea typeface="宋体" panose="02010600030101010101" pitchFamily="2" charset="-122"/>
              <a:cs typeface="Times New Roman" panose="02020603050405020304" pitchFamily="18" charset="0"/>
            </a:endParaRPr>
          </a:p>
          <a:p>
            <a:pPr algn="just">
              <a:spcAft>
                <a:spcPts val="0"/>
              </a:spcAft>
            </a:pPr>
            <a:r>
              <a:rPr lang="zh-CN" altLang="zh-CN" sz="2400" kern="100" dirty="0">
                <a:solidFill>
                  <a:srgbClr val="FF0000"/>
                </a:solidFill>
                <a:highlight>
                  <a:srgbClr val="FFFF00"/>
                </a:highlight>
                <a:latin typeface="宋体" panose="02010600030101010101" pitchFamily="2" charset="-122"/>
                <a:ea typeface="宋体" panose="02010600030101010101" pitchFamily="2" charset="-122"/>
                <a:cs typeface="Times New Roman" panose="02020603050405020304" pitchFamily="18" charset="0"/>
              </a:rPr>
              <a:t>试剂耗材类选择试剂耗材竞价</a:t>
            </a:r>
            <a:endParaRPr lang="en-US" altLang="zh-CN" sz="1600" kern="100" dirty="0">
              <a:highlight>
                <a:srgbClr val="FFFF00"/>
              </a:highlight>
              <a:latin typeface="宋体" panose="02010600030101010101" pitchFamily="2" charset="-122"/>
              <a:ea typeface="宋体" panose="02010600030101010101" pitchFamily="2" charset="-122"/>
              <a:cs typeface="Times New Roman" panose="02020603050405020304" pitchFamily="18" charset="0"/>
            </a:endParaRPr>
          </a:p>
          <a:p>
            <a:pPr algn="just">
              <a:spcAft>
                <a:spcPts val="0"/>
              </a:spcAft>
            </a:pPr>
            <a:r>
              <a:rPr lang="zh-CN" altLang="zh-CN" sz="2400" kern="100" dirty="0">
                <a:solidFill>
                  <a:srgbClr val="FF0000"/>
                </a:solidFill>
                <a:highlight>
                  <a:srgbClr val="FFFF00"/>
                </a:highlight>
                <a:latin typeface="宋体" panose="02010600030101010101" pitchFamily="2" charset="-122"/>
                <a:ea typeface="宋体" panose="02010600030101010101" pitchFamily="2" charset="-122"/>
                <a:cs typeface="Times New Roman" panose="02020603050405020304" pitchFamily="18" charset="0"/>
              </a:rPr>
              <a:t>超</a:t>
            </a:r>
            <a:r>
              <a:rPr lang="en-US" altLang="zh-CN" sz="2400" kern="100" dirty="0">
                <a:solidFill>
                  <a:srgbClr val="FF0000"/>
                </a:solidFill>
                <a:highlight>
                  <a:srgbClr val="FFFF00"/>
                </a:highlight>
                <a:latin typeface="宋体" panose="02010600030101010101" pitchFamily="2" charset="-122"/>
                <a:ea typeface="宋体" panose="02010600030101010101" pitchFamily="2" charset="-122"/>
                <a:cs typeface="Times New Roman" panose="02020603050405020304" pitchFamily="18" charset="0"/>
              </a:rPr>
              <a:t>5</a:t>
            </a:r>
            <a:r>
              <a:rPr lang="zh-CN" altLang="zh-CN" sz="2400" kern="100" dirty="0">
                <a:solidFill>
                  <a:srgbClr val="FF0000"/>
                </a:solidFill>
                <a:highlight>
                  <a:srgbClr val="FFFF00"/>
                </a:highlight>
                <a:latin typeface="宋体" panose="02010600030101010101" pitchFamily="2" charset="-122"/>
                <a:ea typeface="宋体" panose="02010600030101010101" pitchFamily="2" charset="-122"/>
                <a:cs typeface="Times New Roman" panose="02020603050405020304" pitchFamily="18" charset="0"/>
              </a:rPr>
              <a:t>万的定制家具和技术服务类选择非竞价公示</a:t>
            </a:r>
            <a:endParaRPr lang="zh-CN" altLang="zh-CN" sz="1600" kern="100" dirty="0">
              <a:latin typeface="宋体" panose="02010600030101010101" pitchFamily="2" charset="-122"/>
              <a:ea typeface="宋体" panose="02010600030101010101" pitchFamily="2" charset="-122"/>
              <a:cs typeface="Times New Roman" panose="02020603050405020304" pitchFamily="18" charset="0"/>
            </a:endParaRPr>
          </a:p>
        </p:txBody>
      </p:sp>
      <p:pic>
        <p:nvPicPr>
          <p:cNvPr id="12" name="图片 11"/>
          <p:cNvPicPr>
            <a:picLocks noChangeAspect="1"/>
          </p:cNvPicPr>
          <p:nvPr/>
        </p:nvPicPr>
        <p:blipFill>
          <a:blip r:embed="rId8"/>
          <a:stretch>
            <a:fillRect/>
          </a:stretch>
        </p:blipFill>
        <p:spPr>
          <a:xfrm>
            <a:off x="255905" y="2727960"/>
            <a:ext cx="4041140" cy="27101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1000"/>
                                  </p:stCondLst>
                                  <p:childTnLst>
                                    <p:set>
                                      <p:cBhvr>
                                        <p:cTn id="10" dur="1" fill="hold">
                                          <p:stCondLst>
                                            <p:cond delay="0"/>
                                          </p:stCondLst>
                                        </p:cTn>
                                        <p:tgtEl>
                                          <p:spTgt spid="80"/>
                                        </p:tgtEl>
                                        <p:attrNameLst>
                                          <p:attrName>style.visibility</p:attrName>
                                        </p:attrNameLst>
                                      </p:cBhvr>
                                      <p:to>
                                        <p:strVal val="visible"/>
                                      </p:to>
                                    </p:set>
                                    <p:animEffect transition="in" filter="wheel(1)">
                                      <p:cBhvr>
                                        <p:cTn id="11"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pic>
        <p:nvPicPr>
          <p:cNvPr id="4" name="已粘贴的影片.png" descr="已粘贴的影片.png"/>
          <p:cNvPicPr>
            <a:picLocks noChangeAspect="1"/>
          </p:cNvPicPr>
          <p:nvPr/>
        </p:nvPicPr>
        <p:blipFill>
          <a:blip r:embed="rId4"/>
          <a:srcRect r="67418"/>
          <a:stretch>
            <a:fillRect/>
          </a:stretch>
        </p:blipFill>
        <p:spPr>
          <a:xfrm>
            <a:off x="9816465" y="119380"/>
            <a:ext cx="1969770" cy="1943100"/>
          </a:xfrm>
          <a:prstGeom prst="rect">
            <a:avLst/>
          </a:prstGeom>
          <a:ln w="12700">
            <a:miter lim="400000"/>
            <a:headEnd/>
            <a:tailEnd/>
          </a:ln>
        </p:spPr>
      </p:pic>
      <p:pic>
        <p:nvPicPr>
          <p:cNvPr id="5" name="图片 4"/>
          <p:cNvPicPr>
            <a:picLocks noChangeAspect="1"/>
          </p:cNvPicPr>
          <p:nvPr/>
        </p:nvPicPr>
        <p:blipFill>
          <a:blip r:embed="rId5"/>
          <a:stretch>
            <a:fillRect/>
          </a:stretch>
        </p:blipFill>
        <p:spPr>
          <a:xfrm>
            <a:off x="8036156" y="1105828"/>
            <a:ext cx="3983940" cy="4655488"/>
          </a:xfrm>
          <a:prstGeom prst="rect">
            <a:avLst/>
          </a:prstGeom>
        </p:spPr>
      </p:pic>
      <p:pic>
        <p:nvPicPr>
          <p:cNvPr id="6" name="已粘贴的影片.png" descr="已粘贴的影片.png"/>
          <p:cNvPicPr>
            <a:picLocks noChangeAspect="1"/>
          </p:cNvPicPr>
          <p:nvPr/>
        </p:nvPicPr>
        <p:blipFill>
          <a:blip r:embed="rId6">
            <a:alphaModFix amt="23242"/>
          </a:blip>
          <a:srcRect t="36861"/>
          <a:stretch>
            <a:fillRect/>
          </a:stretch>
        </p:blipFill>
        <p:spPr>
          <a:xfrm>
            <a:off x="5618775" y="4965192"/>
            <a:ext cx="6108229" cy="2395430"/>
          </a:xfrm>
          <a:custGeom>
            <a:avLst/>
            <a:gdLst/>
            <a:ahLst/>
            <a:cxnLst>
              <a:cxn ang="0">
                <a:pos x="wd2" y="hd2"/>
              </a:cxn>
              <a:cxn ang="5400000">
                <a:pos x="wd2" y="hd2"/>
              </a:cxn>
              <a:cxn ang="10800000">
                <a:pos x="wd2" y="hd2"/>
              </a:cxn>
              <a:cxn ang="16200000">
                <a:pos x="wd2" y="hd2"/>
              </a:cxn>
            </a:cxnLst>
            <a:rect l="0" t="0" r="r" b="b"/>
            <a:pathLst>
              <a:path w="21600" h="21591" extrusionOk="0">
                <a:moveTo>
                  <a:pt x="10947" y="0"/>
                </a:moveTo>
                <a:cubicBezTo>
                  <a:pt x="10731" y="-3"/>
                  <a:pt x="10525" y="14"/>
                  <a:pt x="10332" y="53"/>
                </a:cubicBezTo>
                <a:cubicBezTo>
                  <a:pt x="8855" y="346"/>
                  <a:pt x="7990" y="794"/>
                  <a:pt x="6957" y="1798"/>
                </a:cubicBezTo>
                <a:cubicBezTo>
                  <a:pt x="6153" y="2579"/>
                  <a:pt x="4673" y="4744"/>
                  <a:pt x="4005" y="6113"/>
                </a:cubicBezTo>
                <a:cubicBezTo>
                  <a:pt x="3007" y="8161"/>
                  <a:pt x="1790" y="11656"/>
                  <a:pt x="1186" y="14210"/>
                </a:cubicBezTo>
                <a:cubicBezTo>
                  <a:pt x="1024" y="14897"/>
                  <a:pt x="493" y="17564"/>
                  <a:pt x="382" y="18250"/>
                </a:cubicBezTo>
                <a:cubicBezTo>
                  <a:pt x="353" y="18426"/>
                  <a:pt x="326" y="18506"/>
                  <a:pt x="305" y="18473"/>
                </a:cubicBezTo>
                <a:cubicBezTo>
                  <a:pt x="284" y="18440"/>
                  <a:pt x="279" y="18450"/>
                  <a:pt x="293" y="18506"/>
                </a:cubicBezTo>
                <a:cubicBezTo>
                  <a:pt x="304" y="18553"/>
                  <a:pt x="305" y="18646"/>
                  <a:pt x="295" y="18713"/>
                </a:cubicBezTo>
                <a:cubicBezTo>
                  <a:pt x="278" y="18827"/>
                  <a:pt x="274" y="18828"/>
                  <a:pt x="240" y="18710"/>
                </a:cubicBezTo>
                <a:cubicBezTo>
                  <a:pt x="208" y="18598"/>
                  <a:pt x="196" y="18629"/>
                  <a:pt x="132" y="19006"/>
                </a:cubicBezTo>
                <a:cubicBezTo>
                  <a:pt x="93" y="19238"/>
                  <a:pt x="47" y="19449"/>
                  <a:pt x="30" y="19476"/>
                </a:cubicBezTo>
                <a:cubicBezTo>
                  <a:pt x="11" y="19506"/>
                  <a:pt x="0" y="19898"/>
                  <a:pt x="0" y="20557"/>
                </a:cubicBezTo>
                <a:lnTo>
                  <a:pt x="0" y="21591"/>
                </a:lnTo>
                <a:lnTo>
                  <a:pt x="1540" y="21591"/>
                </a:lnTo>
                <a:cubicBezTo>
                  <a:pt x="2387" y="21591"/>
                  <a:pt x="3093" y="21579"/>
                  <a:pt x="3107" y="21564"/>
                </a:cubicBezTo>
                <a:cubicBezTo>
                  <a:pt x="3122" y="21550"/>
                  <a:pt x="3134" y="21504"/>
                  <a:pt x="3134" y="21463"/>
                </a:cubicBezTo>
                <a:cubicBezTo>
                  <a:pt x="3134" y="21422"/>
                  <a:pt x="3146" y="21352"/>
                  <a:pt x="3159" y="21306"/>
                </a:cubicBezTo>
                <a:cubicBezTo>
                  <a:pt x="3173" y="21260"/>
                  <a:pt x="3185" y="21178"/>
                  <a:pt x="3185" y="21126"/>
                </a:cubicBezTo>
                <a:cubicBezTo>
                  <a:pt x="3185" y="21074"/>
                  <a:pt x="3193" y="21020"/>
                  <a:pt x="3202" y="21005"/>
                </a:cubicBezTo>
                <a:cubicBezTo>
                  <a:pt x="3212" y="20990"/>
                  <a:pt x="3219" y="20942"/>
                  <a:pt x="3219" y="20899"/>
                </a:cubicBezTo>
                <a:cubicBezTo>
                  <a:pt x="3219" y="20855"/>
                  <a:pt x="3231" y="20796"/>
                  <a:pt x="3245" y="20766"/>
                </a:cubicBezTo>
                <a:cubicBezTo>
                  <a:pt x="3259" y="20736"/>
                  <a:pt x="3270" y="20666"/>
                  <a:pt x="3270" y="20609"/>
                </a:cubicBezTo>
                <a:cubicBezTo>
                  <a:pt x="3270" y="20552"/>
                  <a:pt x="3278" y="20506"/>
                  <a:pt x="3288" y="20506"/>
                </a:cubicBezTo>
                <a:cubicBezTo>
                  <a:pt x="3297" y="20506"/>
                  <a:pt x="3304" y="20449"/>
                  <a:pt x="3304" y="20378"/>
                </a:cubicBezTo>
                <a:cubicBezTo>
                  <a:pt x="3304" y="20308"/>
                  <a:pt x="3312" y="20238"/>
                  <a:pt x="3321" y="20225"/>
                </a:cubicBezTo>
                <a:cubicBezTo>
                  <a:pt x="3344" y="20187"/>
                  <a:pt x="3390" y="19939"/>
                  <a:pt x="3390" y="19847"/>
                </a:cubicBezTo>
                <a:cubicBezTo>
                  <a:pt x="3390" y="19803"/>
                  <a:pt x="3397" y="19767"/>
                  <a:pt x="3406" y="19767"/>
                </a:cubicBezTo>
                <a:cubicBezTo>
                  <a:pt x="3415" y="19767"/>
                  <a:pt x="3426" y="19724"/>
                  <a:pt x="3432" y="19670"/>
                </a:cubicBezTo>
                <a:cubicBezTo>
                  <a:pt x="3442" y="19581"/>
                  <a:pt x="3476" y="19386"/>
                  <a:pt x="3550" y="18986"/>
                </a:cubicBezTo>
                <a:cubicBezTo>
                  <a:pt x="3566" y="18903"/>
                  <a:pt x="3593" y="18775"/>
                  <a:pt x="3611" y="18703"/>
                </a:cubicBezTo>
                <a:cubicBezTo>
                  <a:pt x="3628" y="18632"/>
                  <a:pt x="3643" y="18539"/>
                  <a:pt x="3644" y="18497"/>
                </a:cubicBezTo>
                <a:cubicBezTo>
                  <a:pt x="3645" y="18456"/>
                  <a:pt x="3653" y="18422"/>
                  <a:pt x="3662" y="18422"/>
                </a:cubicBezTo>
                <a:cubicBezTo>
                  <a:pt x="3668" y="18422"/>
                  <a:pt x="3675" y="18398"/>
                  <a:pt x="3681" y="18366"/>
                </a:cubicBezTo>
                <a:cubicBezTo>
                  <a:pt x="3642" y="18357"/>
                  <a:pt x="3621" y="18347"/>
                  <a:pt x="3619" y="18335"/>
                </a:cubicBezTo>
                <a:cubicBezTo>
                  <a:pt x="3612" y="18300"/>
                  <a:pt x="3646" y="18266"/>
                  <a:pt x="3700" y="18249"/>
                </a:cubicBezTo>
                <a:cubicBezTo>
                  <a:pt x="3705" y="18224"/>
                  <a:pt x="3710" y="18205"/>
                  <a:pt x="3715" y="18205"/>
                </a:cubicBezTo>
                <a:cubicBezTo>
                  <a:pt x="3724" y="18205"/>
                  <a:pt x="3731" y="18175"/>
                  <a:pt x="3731" y="18139"/>
                </a:cubicBezTo>
                <a:cubicBezTo>
                  <a:pt x="3731" y="18119"/>
                  <a:pt x="3735" y="18087"/>
                  <a:pt x="3742" y="18046"/>
                </a:cubicBezTo>
                <a:cubicBezTo>
                  <a:pt x="3703" y="18003"/>
                  <a:pt x="3719" y="17924"/>
                  <a:pt x="3792" y="17817"/>
                </a:cubicBezTo>
                <a:cubicBezTo>
                  <a:pt x="3804" y="17765"/>
                  <a:pt x="3810" y="17733"/>
                  <a:pt x="3828" y="17661"/>
                </a:cubicBezTo>
                <a:cubicBezTo>
                  <a:pt x="3839" y="17615"/>
                  <a:pt x="3869" y="17473"/>
                  <a:pt x="3894" y="17349"/>
                </a:cubicBezTo>
                <a:cubicBezTo>
                  <a:pt x="3918" y="17225"/>
                  <a:pt x="3949" y="17102"/>
                  <a:pt x="3962" y="17074"/>
                </a:cubicBezTo>
                <a:cubicBezTo>
                  <a:pt x="3975" y="17046"/>
                  <a:pt x="3986" y="17003"/>
                  <a:pt x="3986" y="16979"/>
                </a:cubicBezTo>
                <a:cubicBezTo>
                  <a:pt x="3986" y="16943"/>
                  <a:pt x="4010" y="16859"/>
                  <a:pt x="4089" y="16613"/>
                </a:cubicBezTo>
                <a:cubicBezTo>
                  <a:pt x="4098" y="16584"/>
                  <a:pt x="4105" y="16547"/>
                  <a:pt x="4105" y="16533"/>
                </a:cubicBezTo>
                <a:cubicBezTo>
                  <a:pt x="4105" y="16518"/>
                  <a:pt x="4124" y="16443"/>
                  <a:pt x="4148" y="16364"/>
                </a:cubicBezTo>
                <a:cubicBezTo>
                  <a:pt x="4171" y="16286"/>
                  <a:pt x="4191" y="16204"/>
                  <a:pt x="4191" y="16183"/>
                </a:cubicBezTo>
                <a:cubicBezTo>
                  <a:pt x="4191" y="16161"/>
                  <a:pt x="4222" y="16056"/>
                  <a:pt x="4259" y="15949"/>
                </a:cubicBezTo>
                <a:cubicBezTo>
                  <a:pt x="4296" y="15841"/>
                  <a:pt x="4337" y="15695"/>
                  <a:pt x="4351" y="15623"/>
                </a:cubicBezTo>
                <a:cubicBezTo>
                  <a:pt x="4365" y="15552"/>
                  <a:pt x="4396" y="15435"/>
                  <a:pt x="4421" y="15363"/>
                </a:cubicBezTo>
                <a:cubicBezTo>
                  <a:pt x="4454" y="15266"/>
                  <a:pt x="4466" y="15228"/>
                  <a:pt x="4482" y="15178"/>
                </a:cubicBezTo>
                <a:cubicBezTo>
                  <a:pt x="4482" y="15175"/>
                  <a:pt x="4482" y="15172"/>
                  <a:pt x="4482" y="15169"/>
                </a:cubicBezTo>
                <a:cubicBezTo>
                  <a:pt x="4477" y="15097"/>
                  <a:pt x="4501" y="15015"/>
                  <a:pt x="4537" y="14974"/>
                </a:cubicBezTo>
                <a:cubicBezTo>
                  <a:pt x="4539" y="14972"/>
                  <a:pt x="4540" y="14971"/>
                  <a:pt x="4541" y="14969"/>
                </a:cubicBezTo>
                <a:cubicBezTo>
                  <a:pt x="4545" y="14957"/>
                  <a:pt x="4548" y="14945"/>
                  <a:pt x="4553" y="14933"/>
                </a:cubicBezTo>
                <a:cubicBezTo>
                  <a:pt x="4559" y="14917"/>
                  <a:pt x="4580" y="14849"/>
                  <a:pt x="4596" y="14799"/>
                </a:cubicBezTo>
                <a:cubicBezTo>
                  <a:pt x="4599" y="14773"/>
                  <a:pt x="4600" y="14746"/>
                  <a:pt x="4600" y="14716"/>
                </a:cubicBezTo>
                <a:cubicBezTo>
                  <a:pt x="4600" y="14603"/>
                  <a:pt x="4636" y="14434"/>
                  <a:pt x="4691" y="14287"/>
                </a:cubicBezTo>
                <a:cubicBezTo>
                  <a:pt x="4741" y="14153"/>
                  <a:pt x="4800" y="13958"/>
                  <a:pt x="4821" y="13853"/>
                </a:cubicBezTo>
                <a:cubicBezTo>
                  <a:pt x="4842" y="13749"/>
                  <a:pt x="4979" y="13355"/>
                  <a:pt x="5125" y="12977"/>
                </a:cubicBezTo>
                <a:cubicBezTo>
                  <a:pt x="5270" y="12599"/>
                  <a:pt x="5381" y="12290"/>
                  <a:pt x="5370" y="12290"/>
                </a:cubicBezTo>
                <a:cubicBezTo>
                  <a:pt x="5360" y="12290"/>
                  <a:pt x="5367" y="12242"/>
                  <a:pt x="5386" y="12183"/>
                </a:cubicBezTo>
                <a:cubicBezTo>
                  <a:pt x="5405" y="12125"/>
                  <a:pt x="5430" y="12092"/>
                  <a:pt x="5442" y="12111"/>
                </a:cubicBezTo>
                <a:cubicBezTo>
                  <a:pt x="5454" y="12131"/>
                  <a:pt x="5506" y="12027"/>
                  <a:pt x="5557" y="11879"/>
                </a:cubicBezTo>
                <a:cubicBezTo>
                  <a:pt x="5608" y="11732"/>
                  <a:pt x="5659" y="11619"/>
                  <a:pt x="5671" y="11629"/>
                </a:cubicBezTo>
                <a:cubicBezTo>
                  <a:pt x="5683" y="11638"/>
                  <a:pt x="5720" y="11550"/>
                  <a:pt x="5754" y="11434"/>
                </a:cubicBezTo>
                <a:cubicBezTo>
                  <a:pt x="5788" y="11318"/>
                  <a:pt x="5825" y="11238"/>
                  <a:pt x="5838" y="11258"/>
                </a:cubicBezTo>
                <a:cubicBezTo>
                  <a:pt x="5850" y="11277"/>
                  <a:pt x="5873" y="11231"/>
                  <a:pt x="5889" y="11156"/>
                </a:cubicBezTo>
                <a:cubicBezTo>
                  <a:pt x="5905" y="11081"/>
                  <a:pt x="6047" y="10794"/>
                  <a:pt x="6206" y="10520"/>
                </a:cubicBezTo>
                <a:cubicBezTo>
                  <a:pt x="7359" y="8527"/>
                  <a:pt x="8544" y="7383"/>
                  <a:pt x="9972" y="6879"/>
                </a:cubicBezTo>
                <a:cubicBezTo>
                  <a:pt x="10255" y="6779"/>
                  <a:pt x="10517" y="6751"/>
                  <a:pt x="11137" y="6753"/>
                </a:cubicBezTo>
                <a:cubicBezTo>
                  <a:pt x="12040" y="6756"/>
                  <a:pt x="12263" y="6820"/>
                  <a:pt x="12974" y="7283"/>
                </a:cubicBezTo>
                <a:cubicBezTo>
                  <a:pt x="13508" y="7631"/>
                  <a:pt x="13780" y="7898"/>
                  <a:pt x="14452" y="8739"/>
                </a:cubicBezTo>
                <a:cubicBezTo>
                  <a:pt x="15040" y="9474"/>
                  <a:pt x="15342" y="9935"/>
                  <a:pt x="15761" y="10729"/>
                </a:cubicBezTo>
                <a:cubicBezTo>
                  <a:pt x="16766" y="12640"/>
                  <a:pt x="17466" y="14540"/>
                  <a:pt x="18113" y="17118"/>
                </a:cubicBezTo>
                <a:lnTo>
                  <a:pt x="18347" y="18049"/>
                </a:lnTo>
                <a:lnTo>
                  <a:pt x="18287" y="18173"/>
                </a:lnTo>
                <a:cubicBezTo>
                  <a:pt x="18273" y="18203"/>
                  <a:pt x="18256" y="18226"/>
                  <a:pt x="18232" y="18244"/>
                </a:cubicBezTo>
                <a:cubicBezTo>
                  <a:pt x="18238" y="18263"/>
                  <a:pt x="18244" y="18291"/>
                  <a:pt x="18244" y="18319"/>
                </a:cubicBezTo>
                <a:cubicBezTo>
                  <a:pt x="18244" y="18355"/>
                  <a:pt x="18263" y="18449"/>
                  <a:pt x="18287" y="18527"/>
                </a:cubicBezTo>
                <a:cubicBezTo>
                  <a:pt x="18310" y="18605"/>
                  <a:pt x="18329" y="18683"/>
                  <a:pt x="18329" y="18700"/>
                </a:cubicBezTo>
                <a:cubicBezTo>
                  <a:pt x="18329" y="18717"/>
                  <a:pt x="18347" y="18794"/>
                  <a:pt x="18369" y="18870"/>
                </a:cubicBezTo>
                <a:cubicBezTo>
                  <a:pt x="18391" y="18946"/>
                  <a:pt x="18423" y="19101"/>
                  <a:pt x="18441" y="19214"/>
                </a:cubicBezTo>
                <a:cubicBezTo>
                  <a:pt x="18459" y="19327"/>
                  <a:pt x="18480" y="19420"/>
                  <a:pt x="18487" y="19420"/>
                </a:cubicBezTo>
                <a:cubicBezTo>
                  <a:pt x="18494" y="19420"/>
                  <a:pt x="18500" y="19468"/>
                  <a:pt x="18500" y="19526"/>
                </a:cubicBezTo>
                <a:cubicBezTo>
                  <a:pt x="18500" y="19584"/>
                  <a:pt x="18506" y="19643"/>
                  <a:pt x="18515" y="19657"/>
                </a:cubicBezTo>
                <a:cubicBezTo>
                  <a:pt x="18538" y="19694"/>
                  <a:pt x="18585" y="19942"/>
                  <a:pt x="18585" y="20032"/>
                </a:cubicBezTo>
                <a:cubicBezTo>
                  <a:pt x="18585" y="20074"/>
                  <a:pt x="18592" y="20122"/>
                  <a:pt x="18602" y="20136"/>
                </a:cubicBezTo>
                <a:cubicBezTo>
                  <a:pt x="18611" y="20151"/>
                  <a:pt x="18618" y="20200"/>
                  <a:pt x="18618" y="20244"/>
                </a:cubicBezTo>
                <a:cubicBezTo>
                  <a:pt x="18618" y="20289"/>
                  <a:pt x="18630" y="20354"/>
                  <a:pt x="18644" y="20390"/>
                </a:cubicBezTo>
                <a:cubicBezTo>
                  <a:pt x="18658" y="20426"/>
                  <a:pt x="18670" y="20485"/>
                  <a:pt x="18670" y="20521"/>
                </a:cubicBezTo>
                <a:cubicBezTo>
                  <a:pt x="18670" y="20557"/>
                  <a:pt x="18678" y="20599"/>
                  <a:pt x="18687" y="20614"/>
                </a:cubicBezTo>
                <a:cubicBezTo>
                  <a:pt x="18696" y="20629"/>
                  <a:pt x="18704" y="20677"/>
                  <a:pt x="18704" y="20722"/>
                </a:cubicBezTo>
                <a:cubicBezTo>
                  <a:pt x="18704" y="20767"/>
                  <a:pt x="18715" y="20832"/>
                  <a:pt x="18729" y="20868"/>
                </a:cubicBezTo>
                <a:cubicBezTo>
                  <a:pt x="18743" y="20903"/>
                  <a:pt x="18755" y="20960"/>
                  <a:pt x="18755" y="20995"/>
                </a:cubicBezTo>
                <a:cubicBezTo>
                  <a:pt x="18755" y="21030"/>
                  <a:pt x="18767" y="21115"/>
                  <a:pt x="18781" y="21183"/>
                </a:cubicBezTo>
                <a:cubicBezTo>
                  <a:pt x="18795" y="21252"/>
                  <a:pt x="18806" y="21344"/>
                  <a:pt x="18806" y="21388"/>
                </a:cubicBezTo>
                <a:cubicBezTo>
                  <a:pt x="18806" y="21597"/>
                  <a:pt x="18762" y="21591"/>
                  <a:pt x="20227" y="21591"/>
                </a:cubicBezTo>
                <a:lnTo>
                  <a:pt x="21600" y="21591"/>
                </a:lnTo>
                <a:lnTo>
                  <a:pt x="21600" y="19471"/>
                </a:lnTo>
                <a:cubicBezTo>
                  <a:pt x="21600" y="17645"/>
                  <a:pt x="21594" y="17363"/>
                  <a:pt x="21560" y="17436"/>
                </a:cubicBezTo>
                <a:cubicBezTo>
                  <a:pt x="21527" y="17505"/>
                  <a:pt x="21512" y="17476"/>
                  <a:pt x="21477" y="17284"/>
                </a:cubicBezTo>
                <a:cubicBezTo>
                  <a:pt x="20848" y="13751"/>
                  <a:pt x="20417" y="12198"/>
                  <a:pt x="19217" y="9139"/>
                </a:cubicBezTo>
                <a:cubicBezTo>
                  <a:pt x="18022" y="6094"/>
                  <a:pt x="16917" y="4055"/>
                  <a:pt x="15615" y="2490"/>
                </a:cubicBezTo>
                <a:cubicBezTo>
                  <a:pt x="14406" y="1038"/>
                  <a:pt x="12454" y="24"/>
                  <a:pt x="10947" y="0"/>
                </a:cubicBezTo>
                <a:close/>
                <a:moveTo>
                  <a:pt x="30" y="18800"/>
                </a:moveTo>
                <a:cubicBezTo>
                  <a:pt x="13" y="18800"/>
                  <a:pt x="0" y="18833"/>
                  <a:pt x="0" y="18872"/>
                </a:cubicBezTo>
                <a:cubicBezTo>
                  <a:pt x="0" y="18911"/>
                  <a:pt x="5" y="18942"/>
                  <a:pt x="12" y="18942"/>
                </a:cubicBezTo>
                <a:cubicBezTo>
                  <a:pt x="19" y="18942"/>
                  <a:pt x="33" y="18911"/>
                  <a:pt x="42" y="18872"/>
                </a:cubicBezTo>
                <a:cubicBezTo>
                  <a:pt x="52" y="18833"/>
                  <a:pt x="46" y="18800"/>
                  <a:pt x="30" y="18800"/>
                </a:cubicBezTo>
                <a:close/>
              </a:path>
            </a:pathLst>
          </a:custGeom>
          <a:ln w="12700">
            <a:miter lim="400000"/>
            <a:headEnd/>
            <a:tailEnd/>
          </a:ln>
          <a:effectLst>
            <a:reflection stA="50000" endPos="40000" dir="5400000" sy="-100000" algn="bl" rotWithShape="0"/>
          </a:effectLst>
        </p:spPr>
      </p:pic>
      <p:sp>
        <p:nvSpPr>
          <p:cNvPr id="40" name="Rectangle 84"/>
          <p:cNvSpPr/>
          <p:nvPr/>
        </p:nvSpPr>
        <p:spPr>
          <a:xfrm>
            <a:off x="1" y="797487"/>
            <a:ext cx="140676" cy="139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宋体" panose="02010600030101010101" pitchFamily="2" charset="-122"/>
              <a:ea typeface="宋体" panose="02010600030101010101" pitchFamily="2" charset="-122"/>
              <a:cs typeface="+mn-ea"/>
              <a:sym typeface="+mn-lt"/>
            </a:endParaRPr>
          </a:p>
        </p:txBody>
      </p:sp>
      <p:sp>
        <p:nvSpPr>
          <p:cNvPr id="41" name="TextBox 7"/>
          <p:cNvSpPr txBox="1"/>
          <p:nvPr/>
        </p:nvSpPr>
        <p:spPr>
          <a:xfrm>
            <a:off x="726811" y="1024757"/>
            <a:ext cx="4698722" cy="584775"/>
          </a:xfrm>
          <a:prstGeom prst="rect">
            <a:avLst/>
          </a:prstGeom>
          <a:noFill/>
        </p:spPr>
        <p:txBody>
          <a:bodyPr wrap="none" rtlCol="0">
            <a:spAutoFit/>
          </a:bodyPr>
          <a:lstStyle/>
          <a:p>
            <a:r>
              <a:rPr lang="zh-CN" altLang="en-US" sz="3200" dirty="0">
                <a:solidFill>
                  <a:schemeClr val="tx1">
                    <a:lumMod val="75000"/>
                    <a:lumOff val="25000"/>
                  </a:schemeClr>
                </a:solidFill>
                <a:latin typeface="宋体" panose="02010600030101010101" pitchFamily="2" charset="-122"/>
                <a:ea typeface="宋体" panose="02010600030101010101" pitchFamily="2" charset="-122"/>
                <a:cs typeface="+mn-ea"/>
                <a:sym typeface="+mn-lt"/>
              </a:rPr>
              <a:t>填写申购单（普通用户）</a:t>
            </a:r>
          </a:p>
        </p:txBody>
      </p:sp>
      <p:grpSp>
        <p:nvGrpSpPr>
          <p:cNvPr id="80" name="组合 79"/>
          <p:cNvGrpSpPr/>
          <p:nvPr/>
        </p:nvGrpSpPr>
        <p:grpSpPr>
          <a:xfrm rot="15433288">
            <a:off x="1786990" y="-1953351"/>
            <a:ext cx="8481704" cy="9397093"/>
            <a:chOff x="4297364" y="903288"/>
            <a:chExt cx="2946834" cy="3067178"/>
          </a:xfrm>
          <a:solidFill>
            <a:schemeClr val="bg1">
              <a:lumMod val="65000"/>
              <a:alpha val="3000"/>
            </a:schemeClr>
          </a:solidFill>
        </p:grpSpPr>
        <p:sp>
          <p:nvSpPr>
            <p:cNvPr id="81"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2"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3"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cs typeface="+mn-ea"/>
                <a:sym typeface="+mn-lt"/>
              </a:endParaRPr>
            </a:p>
          </p:txBody>
        </p:sp>
        <p:sp>
          <p:nvSpPr>
            <p:cNvPr id="84"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sp>
          <p:nvSpPr>
            <p:cNvPr id="85"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9" name="矩形 8"/>
          <p:cNvSpPr/>
          <p:nvPr/>
        </p:nvSpPr>
        <p:spPr>
          <a:xfrm>
            <a:off x="727075" y="2305050"/>
            <a:ext cx="10191115" cy="922020"/>
          </a:xfrm>
          <a:prstGeom prst="rect">
            <a:avLst/>
          </a:prstGeom>
        </p:spPr>
        <p:txBody>
          <a:bodyPr wrap="square">
            <a:spAutoFit/>
          </a:bodyPr>
          <a:lstStyle/>
          <a:p>
            <a:pPr algn="just">
              <a:lnSpc>
                <a:spcPct val="150000"/>
              </a:lnSpc>
              <a:spcAft>
                <a:spcPts val="0"/>
              </a:spcAft>
            </a:pPr>
            <a:r>
              <a:rPr lang="zh-CN" altLang="zh-CN" kern="100" dirty="0">
                <a:latin typeface="宋体" panose="02010600030101010101" pitchFamily="2" charset="-122"/>
                <a:ea typeface="宋体" panose="02010600030101010101" pitchFamily="2" charset="-122"/>
                <a:cs typeface="Times New Roman" panose="02020603050405020304" pitchFamily="18" charset="0"/>
              </a:rPr>
              <a:t>按照页面显示项目填写申购单信息，其中，</a:t>
            </a:r>
            <a:r>
              <a:rPr lang="zh-CN" altLang="zh-CN"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标红的项目为</a:t>
            </a:r>
            <a:r>
              <a:rPr lang="zh-CN" altLang="zh-CN" b="1"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必填</a:t>
            </a:r>
            <a:r>
              <a:rPr lang="zh-CN" altLang="zh-CN" kern="100" dirty="0">
                <a:latin typeface="宋体" panose="02010600030101010101" pitchFamily="2" charset="-122"/>
                <a:ea typeface="宋体" panose="02010600030101010101" pitchFamily="2" charset="-122"/>
                <a:cs typeface="Times New Roman" panose="02020603050405020304" pitchFamily="18" charset="0"/>
              </a:rPr>
              <a:t>，灰色的项目为</a:t>
            </a:r>
            <a:r>
              <a:rPr lang="zh-CN" altLang="zh-CN" b="1" kern="100" dirty="0">
                <a:latin typeface="宋体" panose="02010600030101010101" pitchFamily="2" charset="-122"/>
                <a:ea typeface="宋体" panose="02010600030101010101" pitchFamily="2" charset="-122"/>
                <a:cs typeface="Times New Roman" panose="02020603050405020304" pitchFamily="18" charset="0"/>
              </a:rPr>
              <a:t>不可编辑</a:t>
            </a:r>
            <a:r>
              <a:rPr lang="zh-CN"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选填内容可选填，可填可不填，尽量填写完整。</a:t>
            </a:r>
            <a:endParaRPr lang="zh-CN" altLang="zh-CN"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2" name="矩形 1"/>
          <p:cNvSpPr/>
          <p:nvPr/>
        </p:nvSpPr>
        <p:spPr>
          <a:xfrm>
            <a:off x="743926" y="1636902"/>
            <a:ext cx="2194832" cy="621709"/>
          </a:xfrm>
          <a:prstGeom prst="rect">
            <a:avLst/>
          </a:prstGeom>
        </p:spPr>
        <p:txBody>
          <a:bodyPr wrap="none">
            <a:spAutoFit/>
          </a:bodyPr>
          <a:lstStyle/>
          <a:p>
            <a:pPr lvl="1" indent="-457200" algn="just">
              <a:lnSpc>
                <a:spcPct val="172000"/>
              </a:lnSpc>
              <a:buFont typeface="+mj-lt"/>
              <a:buAutoNum type="alphaLcParenR" startAt="3"/>
            </a:pPr>
            <a:r>
              <a:rPr lang="zh-CN" altLang="zh-CN" sz="2000" b="1" kern="100" dirty="0">
                <a:latin typeface="宋体" panose="02010600030101010101" pitchFamily="2" charset="-122"/>
                <a:ea typeface="宋体" panose="02010600030101010101" pitchFamily="2" charset="-122"/>
                <a:cs typeface="Times New Roman" panose="02020603050405020304" pitchFamily="18" charset="0"/>
              </a:rPr>
              <a:t>填写申购信息</a:t>
            </a:r>
          </a:p>
        </p:txBody>
      </p:sp>
      <p:pic>
        <p:nvPicPr>
          <p:cNvPr id="8" name="图片 7"/>
          <p:cNvPicPr>
            <a:picLocks noChangeAspect="1"/>
          </p:cNvPicPr>
          <p:nvPr/>
        </p:nvPicPr>
        <p:blipFill>
          <a:blip r:embed="rId7"/>
          <a:stretch>
            <a:fillRect/>
          </a:stretch>
        </p:blipFill>
        <p:spPr>
          <a:xfrm>
            <a:off x="739140" y="3376930"/>
            <a:ext cx="10382250" cy="2560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1000"/>
                                  </p:stCondLst>
                                  <p:childTnLst>
                                    <p:set>
                                      <p:cBhvr>
                                        <p:cTn id="10" dur="1" fill="hold">
                                          <p:stCondLst>
                                            <p:cond delay="0"/>
                                          </p:stCondLst>
                                        </p:cTn>
                                        <p:tgtEl>
                                          <p:spTgt spid="80"/>
                                        </p:tgtEl>
                                        <p:attrNameLst>
                                          <p:attrName>style.visibility</p:attrName>
                                        </p:attrNameLst>
                                      </p:cBhvr>
                                      <p:to>
                                        <p:strVal val="visible"/>
                                      </p:to>
                                    </p:set>
                                    <p:animEffect transition="in" filter="wheel(1)">
                                      <p:cBhvr>
                                        <p:cTn id="11"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4184</Words>
  <Application>Microsoft Office PowerPoint</Application>
  <PresentationFormat>宽屏</PresentationFormat>
  <Paragraphs>292</Paragraphs>
  <Slides>52</Slides>
  <Notes>52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52</vt:i4>
      </vt:variant>
    </vt:vector>
  </HeadingPairs>
  <TitlesOfParts>
    <vt:vector size="59" baseType="lpstr">
      <vt:lpstr>等线</vt:lpstr>
      <vt:lpstr>宋体</vt:lpstr>
      <vt:lpstr>微软雅黑</vt:lpstr>
      <vt:lpstr>字魂105号-简雅黑</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Administrator</cp:lastModifiedBy>
  <cp:revision>44</cp:revision>
  <dcterms:created xsi:type="dcterms:W3CDTF">2021-06-12T07:20:00Z</dcterms:created>
  <dcterms:modified xsi:type="dcterms:W3CDTF">2025-07-03T08:58:18Z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C19E6FF52E47459F805303179A1DFAC1_13</vt:lpwstr>
  </property>
  <property fmtid="{D5CDD505-2E9C-101B-9397-08002B2CF9AE}" pid="3" name="KSOProductBuildVer">
    <vt:lpwstr>2052-12.1.0.21541</vt:lpwstr>
  </property>
</Properties>
</file>